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ph type="sldImg"/>
          </p:nvPr>
        </p:nvSpPr>
        <p:spPr>
          <a:xfrm>
            <a:off x="1143000" y="685800"/>
            <a:ext cx="4572000" cy="3429000"/>
          </a:xfrm>
          <a:prstGeom prst="rect">
            <a:avLst/>
          </a:prstGeom>
        </p:spPr>
        <p:txBody>
          <a:bodyPr/>
          <a:lstStyle/>
          <a:p>
            <a:pPr/>
          </a:p>
        </p:txBody>
      </p:sp>
      <p:sp>
        <p:nvSpPr>
          <p:cNvPr id="212" name="Shape 21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mj-lt"/>
        <a:ea typeface="+mj-ea"/>
        <a:cs typeface="+mj-cs"/>
        <a:sym typeface="Helvetica Neue"/>
      </a:defRPr>
    </a:lvl1pPr>
    <a:lvl2pPr indent="228600" defTabSz="457200" latinLnBrk="0">
      <a:lnSpc>
        <a:spcPct val="117999"/>
      </a:lnSpc>
      <a:defRPr sz="3000">
        <a:latin typeface="+mj-lt"/>
        <a:ea typeface="+mj-ea"/>
        <a:cs typeface="+mj-cs"/>
        <a:sym typeface="Helvetica Neue"/>
      </a:defRPr>
    </a:lvl2pPr>
    <a:lvl3pPr indent="457200" defTabSz="457200" latinLnBrk="0">
      <a:lnSpc>
        <a:spcPct val="117999"/>
      </a:lnSpc>
      <a:defRPr sz="3000">
        <a:latin typeface="+mj-lt"/>
        <a:ea typeface="+mj-ea"/>
        <a:cs typeface="+mj-cs"/>
        <a:sym typeface="Helvetica Neue"/>
      </a:defRPr>
    </a:lvl3pPr>
    <a:lvl4pPr indent="685800" defTabSz="457200" latinLnBrk="0">
      <a:lnSpc>
        <a:spcPct val="117999"/>
      </a:lnSpc>
      <a:defRPr sz="3000">
        <a:latin typeface="+mj-lt"/>
        <a:ea typeface="+mj-ea"/>
        <a:cs typeface="+mj-cs"/>
        <a:sym typeface="Helvetica Neue"/>
      </a:defRPr>
    </a:lvl4pPr>
    <a:lvl5pPr indent="914400" defTabSz="457200" latinLnBrk="0">
      <a:lnSpc>
        <a:spcPct val="117999"/>
      </a:lnSpc>
      <a:defRPr sz="3000">
        <a:latin typeface="+mj-lt"/>
        <a:ea typeface="+mj-ea"/>
        <a:cs typeface="+mj-cs"/>
        <a:sym typeface="Helvetica Neue"/>
      </a:defRPr>
    </a:lvl5pPr>
    <a:lvl6pPr indent="1143000" defTabSz="457200" latinLnBrk="0">
      <a:lnSpc>
        <a:spcPct val="117999"/>
      </a:lnSpc>
      <a:defRPr sz="3000">
        <a:latin typeface="+mj-lt"/>
        <a:ea typeface="+mj-ea"/>
        <a:cs typeface="+mj-cs"/>
        <a:sym typeface="Helvetica Neue"/>
      </a:defRPr>
    </a:lvl6pPr>
    <a:lvl7pPr indent="1371600" defTabSz="457200" latinLnBrk="0">
      <a:lnSpc>
        <a:spcPct val="117999"/>
      </a:lnSpc>
      <a:defRPr sz="3000">
        <a:latin typeface="+mj-lt"/>
        <a:ea typeface="+mj-ea"/>
        <a:cs typeface="+mj-cs"/>
        <a:sym typeface="Helvetica Neue"/>
      </a:defRPr>
    </a:lvl7pPr>
    <a:lvl8pPr indent="1600200" defTabSz="457200" latinLnBrk="0">
      <a:lnSpc>
        <a:spcPct val="117999"/>
      </a:lnSpc>
      <a:defRPr sz="3000">
        <a:latin typeface="+mj-lt"/>
        <a:ea typeface="+mj-ea"/>
        <a:cs typeface="+mj-cs"/>
        <a:sym typeface="Helvetica Neue"/>
      </a:defRPr>
    </a:lvl8pPr>
    <a:lvl9pPr indent="1828800" defTabSz="457200" latinLnBrk="0">
      <a:lnSpc>
        <a:spcPct val="117999"/>
      </a:lnSpc>
      <a:defRPr sz="30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 Id="rId3" Type="http://schemas.openxmlformats.org/officeDocument/2006/relationships/hyperlink" Target="http://insights.thoughtworkers.org/microservices-evolutionary-architecture/?hmsr=toutiao.io&amp;utm_medium=toutiao.io&amp;utm_source=toutiao.io" TargetMode="Externa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 Id="rId3" Type="http://schemas.openxmlformats.org/officeDocument/2006/relationships/hyperlink" Target="http://insights.thoughtworkers.org/microservices-evolutionary-architecture/?hmsr=toutiao.io&amp;utm_medium=toutiao.io&amp;utm_source=toutiao.io" TargetMode="Externa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 Id="rId3" Type="http://schemas.openxmlformats.org/officeDocument/2006/relationships/hyperlink" Target="http://insights.thoughtworkers.org/microservices-evolutionary-architecture/?hmsr=toutiao.io&amp;utm_medium=toutiao.io&amp;utm_source=toutiao.io" TargetMode="Externa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 Id="rId3" Type="http://schemas.openxmlformats.org/officeDocument/2006/relationships/hyperlink" Target="http://martinfowler.com/articles/microservice-trade-offs.html" TargetMode="External"/><Relationship Id="rId4" Type="http://schemas.openxmlformats.org/officeDocument/2006/relationships/hyperlink" Target="http://www.hollischuang.com/archives/672" TargetMode="Externa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 Id="rId3" Type="http://schemas.openxmlformats.org/officeDocument/2006/relationships/hyperlink" Target="http://martinfowler.com/articles/microservice-trade-offs.html" TargetMode="External"/><Relationship Id="rId4" Type="http://schemas.openxmlformats.org/officeDocument/2006/relationships/hyperlink" Target="http://www.hollischuang.com/archives/672" TargetMode="Externa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 Id="rId3" Type="http://schemas.openxmlformats.org/officeDocument/2006/relationships/hyperlink" Target="http://martinfowler.com/articles/microservice-trade-offs.html" TargetMode="External"/><Relationship Id="rId4" Type="http://schemas.openxmlformats.org/officeDocument/2006/relationships/hyperlink" Target="http://www.hollischuang.com/archives/672" TargetMode="Externa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 Id="rId3" Type="http://schemas.openxmlformats.org/officeDocument/2006/relationships/hyperlink" Target="http://martinfowler.com/articles/microservice-trade-offs.html" TargetMode="External"/><Relationship Id="rId4" Type="http://schemas.openxmlformats.org/officeDocument/2006/relationships/hyperlink" Target="http://www.hollischuang.com/archives/672" TargetMode="Externa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defTabSz="584200">
              <a:lnSpc>
                <a:spcPct val="100000"/>
              </a:lnSpc>
              <a:defRPr sz="1600">
                <a:latin typeface="Lucida Grande"/>
                <a:ea typeface="Lucida Grande"/>
                <a:cs typeface="Lucida Grande"/>
                <a:sym typeface="Lucida Grande"/>
              </a:defRPr>
            </a:pPr>
            <a:r>
              <a:t>跨语言，跨平台的这种协议</a:t>
            </a:r>
          </a:p>
          <a:p>
            <a:pPr defTabSz="584200">
              <a:lnSpc>
                <a:spcPct val="100000"/>
              </a:lnSpc>
              <a:defRPr sz="1600">
                <a:latin typeface="Lucida Grande"/>
                <a:ea typeface="Lucida Grande"/>
                <a:cs typeface="Lucida Grande"/>
                <a:sym typeface="Lucida Grande"/>
              </a:defRPr>
            </a:pPr>
            <a:r>
              <a:t>JSON，REST提出的HAL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lvl1pPr>
              <a:defRPr sz="2100"/>
            </a:lvl1pPr>
          </a:lstStyle>
          <a:p>
            <a:pPr/>
            <a:r>
              <a:t>需要一副DevOps的图</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a:p>
        </p:txBody>
      </p:sp>
      <p:sp>
        <p:nvSpPr>
          <p:cNvPr id="620" name="Shape 620"/>
          <p:cNvSpPr/>
          <p:nvPr>
            <p:ph type="body" sz="quarter" idx="1"/>
          </p:nvPr>
        </p:nvSpPr>
        <p:spPr>
          <a:prstGeom prst="rect">
            <a:avLst/>
          </a:prstGeom>
        </p:spPr>
        <p:txBody>
          <a:bodyPr/>
          <a:lstStyle>
            <a:lvl1pPr>
              <a:defRPr sz="2100"/>
            </a:lvl1pPr>
          </a:lstStyle>
          <a:p>
            <a:pPr/>
            <a:r>
              <a:t>需要一副DevOps的图</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sldImg"/>
          </p:nvPr>
        </p:nvSpPr>
        <p:spPr>
          <a:prstGeom prst="rect">
            <a:avLst/>
          </a:prstGeom>
        </p:spPr>
        <p:txBody>
          <a:bodyPr/>
          <a:lstStyle/>
          <a:p>
            <a:pPr/>
          </a:p>
        </p:txBody>
      </p:sp>
      <p:sp>
        <p:nvSpPr>
          <p:cNvPr id="628" name="Shape 628"/>
          <p:cNvSpPr/>
          <p:nvPr>
            <p:ph type="body" sz="quarter" idx="1"/>
          </p:nvPr>
        </p:nvSpPr>
        <p:spPr>
          <a:prstGeom prst="rect">
            <a:avLst/>
          </a:prstGeom>
        </p:spPr>
        <p:txBody>
          <a:bodyPr/>
          <a:lstStyle>
            <a:lvl1pPr>
              <a:defRPr sz="2100"/>
            </a:lvl1pPr>
          </a:lstStyle>
          <a:p>
            <a:pPr/>
            <a:r>
              <a:t>需要一副DevOps的图</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a:r>
              <a:t>什么时候提出的。</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ph type="sldImg"/>
          </p:nvPr>
        </p:nvSpPr>
        <p:spPr>
          <a:prstGeom prst="rect">
            <a:avLst/>
          </a:prstGeom>
        </p:spPr>
        <p:txBody>
          <a:bodyPr/>
          <a:lstStyle/>
          <a:p>
            <a:pPr/>
          </a:p>
        </p:txBody>
      </p:sp>
      <p:sp>
        <p:nvSpPr>
          <p:cNvPr id="685" name="Shape 685"/>
          <p:cNvSpPr/>
          <p:nvPr>
            <p:ph type="body" sz="quarter" idx="1"/>
          </p:nvPr>
        </p:nvSpPr>
        <p:spPr>
          <a:prstGeom prst="rect">
            <a:avLst/>
          </a:prstGeom>
        </p:spPr>
        <p:txBody>
          <a:bodyPr/>
          <a:lstStyle>
            <a:lvl1pPr defTabSz="584200">
              <a:lnSpc>
                <a:spcPct val="100000"/>
              </a:lnSpc>
              <a:defRPr sz="18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http://insights.thoughtworkers.org/microservices-evolutionary-architecture/?hmsr=toutiao.io&amp;utm_medium=toutiao.io&amp;utm_source=toutiao.io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Shape 692"/>
          <p:cNvSpPr/>
          <p:nvPr>
            <p:ph type="sldImg"/>
          </p:nvPr>
        </p:nvSpPr>
        <p:spPr>
          <a:prstGeom prst="rect">
            <a:avLst/>
          </a:prstGeom>
        </p:spPr>
        <p:txBody>
          <a:bodyPr/>
          <a:lstStyle/>
          <a:p>
            <a:pPr/>
          </a:p>
        </p:txBody>
      </p:sp>
      <p:sp>
        <p:nvSpPr>
          <p:cNvPr id="693" name="Shape 693"/>
          <p:cNvSpPr/>
          <p:nvPr>
            <p:ph type="body" sz="quarter" idx="1"/>
          </p:nvPr>
        </p:nvSpPr>
        <p:spPr>
          <a:prstGeom prst="rect">
            <a:avLst/>
          </a:prstGeom>
        </p:spPr>
        <p:txBody>
          <a:bodyPr/>
          <a:lstStyle>
            <a:lvl1pPr defTabSz="584200">
              <a:lnSpc>
                <a:spcPct val="100000"/>
              </a:lnSpc>
              <a:defRPr sz="18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http://insights.thoughtworkers.org/microservices-evolutionary-architecture/?hmsr=toutiao.io&amp;utm_medium=toutiao.io&amp;utm_source=toutiao.io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lvl1pPr defTabSz="584200">
              <a:lnSpc>
                <a:spcPct val="100000"/>
              </a:lnSpc>
              <a:defRPr sz="18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http://insights.thoughtworkers.org/microservices-evolutionary-architecture/?hmsr=toutiao.io&amp;utm_medium=toutiao.io&amp;utm_source=toutiao.io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Shape 713"/>
          <p:cNvSpPr/>
          <p:nvPr>
            <p:ph type="sldImg"/>
          </p:nvPr>
        </p:nvSpPr>
        <p:spPr>
          <a:prstGeom prst="rect">
            <a:avLst/>
          </a:prstGeom>
        </p:spPr>
        <p:txBody>
          <a:bodyPr/>
          <a:lstStyle/>
          <a:p>
            <a:pPr/>
          </a:p>
        </p:txBody>
      </p:sp>
      <p:sp>
        <p:nvSpPr>
          <p:cNvPr id="714" name="Shape 714"/>
          <p:cNvSpPr/>
          <p:nvPr>
            <p:ph type="body" sz="quarter" idx="1"/>
          </p:nvPr>
        </p:nvSpPr>
        <p:spPr>
          <a:prstGeom prst="rect">
            <a:avLst/>
          </a:prstGeom>
        </p:spPr>
        <p:txBody>
          <a:bodyPr/>
          <a:lstStyle>
            <a:lvl1pPr>
              <a:defRPr sz="2100"/>
            </a:lvl1pPr>
          </a:lstStyle>
          <a:p>
            <a:pPr/>
            <a:r>
              <a:t>以更低的成本、更高的质量，缩短软件的交付周期</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7" name="Shape 787"/>
          <p:cNvSpPr/>
          <p:nvPr>
            <p:ph type="sldImg"/>
          </p:nvPr>
        </p:nvSpPr>
        <p:spPr>
          <a:prstGeom prst="rect">
            <a:avLst/>
          </a:prstGeom>
        </p:spPr>
        <p:txBody>
          <a:bodyPr/>
          <a:lstStyle/>
          <a:p>
            <a:pPr/>
          </a:p>
        </p:txBody>
      </p:sp>
      <p:sp>
        <p:nvSpPr>
          <p:cNvPr id="788" name="Shape 788"/>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3" invalidUrl="" action="" tgtFrame="" tooltip="" history="1" highlightClick="0" endSnd="0"/>
              </a:rPr>
              <a:t>http://martinfowler.com/articles/microservice-trade-offs.html</a:t>
            </a:r>
          </a:p>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4" invalidUrl="" action="" tgtFrame="" tooltip="" history="1" highlightClick="0" endSnd="0"/>
              </a:rPr>
              <a:t>http://www.hollischuang.com/archives/672</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6" name="Shape 806"/>
          <p:cNvSpPr/>
          <p:nvPr>
            <p:ph type="sldImg"/>
          </p:nvPr>
        </p:nvSpPr>
        <p:spPr>
          <a:prstGeom prst="rect">
            <a:avLst/>
          </a:prstGeom>
        </p:spPr>
        <p:txBody>
          <a:bodyPr/>
          <a:lstStyle/>
          <a:p>
            <a:pPr/>
          </a:p>
        </p:txBody>
      </p:sp>
      <p:sp>
        <p:nvSpPr>
          <p:cNvPr id="807" name="Shape 807"/>
          <p:cNvSpPr/>
          <p:nvPr>
            <p:ph type="body" sz="quarter" idx="1"/>
          </p:nvPr>
        </p:nvSpPr>
        <p:spPr>
          <a:prstGeom prst="rect">
            <a:avLst/>
          </a:prstGeom>
        </p:spPr>
        <p:txBody>
          <a:bodyPr/>
          <a:lstStyle/>
          <a:p>
            <a:pPr>
              <a:defRPr sz="1300"/>
            </a:pPr>
            <a:r>
              <a:t>从客户端来看，一致性主要指的是多并发访问时更新过的数据如何获取的问题。</a:t>
            </a:r>
          </a:p>
          <a:p>
            <a:pPr>
              <a:defRPr sz="1300"/>
            </a:pPr>
            <a:r>
              <a:t>从服务端来看，则是更新如何复制分布到整个系统，以保证数据最终一致。</a:t>
            </a:r>
          </a:p>
          <a:p>
            <a:pPr>
              <a:defRPr sz="1300"/>
            </a:pPr>
            <a:r>
              <a:t>强一致性，对于关系型数据库，要求更新过的数据能被后续的访问都能看到。</a:t>
            </a:r>
          </a:p>
          <a:p>
            <a:pPr>
              <a:defRPr sz="1300"/>
            </a:pPr>
            <a:r>
              <a:t>弱一致性{最终一致性，经过一段时间的迁移，所有的数据达到一致}</a:t>
            </a:r>
          </a:p>
          <a:p>
            <a:pPr>
              <a:defRPr sz="1300"/>
            </a:pPr>
          </a:p>
          <a:p>
            <a:pPr>
              <a:defRPr sz="1300"/>
            </a:pPr>
          </a:p>
          <a:p>
            <a:pPr>
              <a:defRPr sz="1300"/>
            </a:pPr>
          </a:p>
          <a:p>
            <a:pPr>
              <a:defRPr sz="1300"/>
            </a:pPr>
          </a:p>
          <a:p>
            <a:pPr>
              <a:defRPr sz="13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lvl1pPr>
              <a:defRPr sz="2300"/>
            </a:lvl1pPr>
          </a:lstStyle>
          <a:p>
            <a:pPr/>
            <a:r>
              <a:t>microservice是从不同角度对?实践的总结</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7" name="Shape 827"/>
          <p:cNvSpPr/>
          <p:nvPr>
            <p:ph type="sldImg"/>
          </p:nvPr>
        </p:nvSpPr>
        <p:spPr>
          <a:prstGeom prst="rect">
            <a:avLst/>
          </a:prstGeom>
        </p:spPr>
        <p:txBody>
          <a:bodyPr/>
          <a:lstStyle/>
          <a:p>
            <a:pPr/>
          </a:p>
        </p:txBody>
      </p:sp>
      <p:sp>
        <p:nvSpPr>
          <p:cNvPr id="828" name="Shape 828"/>
          <p:cNvSpPr/>
          <p:nvPr>
            <p:ph type="body" sz="quarter" idx="1"/>
          </p:nvPr>
        </p:nvSpPr>
        <p:spPr>
          <a:prstGeom prst="rect">
            <a:avLst/>
          </a:prstGeom>
        </p:spPr>
        <p:txBody>
          <a:bodyPr/>
          <a:lstStyle/>
          <a:p>
            <a:pPr>
              <a:defRPr sz="1300"/>
            </a:pPr>
            <a:r>
              <a:t>从客户端来看，一致性主要指的是多并发访问时更新过的数据如何获取的问题。</a:t>
            </a:r>
          </a:p>
          <a:p>
            <a:pPr>
              <a:defRPr sz="1300"/>
            </a:pPr>
            <a:r>
              <a:t>从服务端来看，则是更新如何复制分布到整个系统，以保证数据最终一致。</a:t>
            </a:r>
          </a:p>
          <a:p>
            <a:pPr>
              <a:defRPr sz="1300"/>
            </a:pPr>
            <a:r>
              <a:t>强一致性，对于关系型数据库，要求更新过的数据能被后续的访问都能看到。</a:t>
            </a:r>
          </a:p>
          <a:p>
            <a:pPr>
              <a:defRPr sz="1300"/>
            </a:pPr>
            <a:r>
              <a:t>弱一致性{最终一致性，经过一段时间的迁移，所有的数据达到一致}</a:t>
            </a:r>
          </a:p>
          <a:p>
            <a:pPr>
              <a:defRPr sz="1300"/>
            </a:pPr>
          </a:p>
          <a:p>
            <a:pPr>
              <a:defRPr sz="1300"/>
            </a:pPr>
          </a:p>
          <a:p>
            <a:pPr>
              <a:defRPr sz="1300"/>
            </a:pPr>
          </a:p>
          <a:p>
            <a:pPr>
              <a:defRPr sz="1300"/>
            </a:pPr>
          </a:p>
          <a:p>
            <a:pPr>
              <a:defRPr sz="1300"/>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5" name="Shape 845"/>
          <p:cNvSpPr/>
          <p:nvPr>
            <p:ph type="sldImg"/>
          </p:nvPr>
        </p:nvSpPr>
        <p:spPr>
          <a:prstGeom prst="rect">
            <a:avLst/>
          </a:prstGeom>
        </p:spPr>
        <p:txBody>
          <a:bodyPr/>
          <a:lstStyle/>
          <a:p>
            <a:pPr/>
          </a:p>
        </p:txBody>
      </p:sp>
      <p:sp>
        <p:nvSpPr>
          <p:cNvPr id="846" name="Shape 846"/>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3" invalidUrl="" action="" tgtFrame="" tooltip="" history="1" highlightClick="0" endSnd="0"/>
              </a:rPr>
              <a:t>http://martinfowler.com/articles/microservice-trade-offs.html</a:t>
            </a:r>
          </a:p>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4" invalidUrl="" action="" tgtFrame="" tooltip="" history="1" highlightClick="0" endSnd="0"/>
              </a:rPr>
              <a:t>http://www.hollischuang.com/archives/672</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2" name="Shape 862"/>
          <p:cNvSpPr/>
          <p:nvPr>
            <p:ph type="sldImg"/>
          </p:nvPr>
        </p:nvSpPr>
        <p:spPr>
          <a:prstGeom prst="rect">
            <a:avLst/>
          </a:prstGeom>
        </p:spPr>
        <p:txBody>
          <a:bodyPr/>
          <a:lstStyle/>
          <a:p>
            <a:pPr/>
          </a:p>
        </p:txBody>
      </p:sp>
      <p:sp>
        <p:nvSpPr>
          <p:cNvPr id="863" name="Shape 863"/>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3" invalidUrl="" action="" tgtFrame="" tooltip="" history="1" highlightClick="0" endSnd="0"/>
              </a:rPr>
              <a:t>http://martinfowler.com/articles/microservice-trade-offs.html</a:t>
            </a:r>
          </a:p>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4" invalidUrl="" action="" tgtFrame="" tooltip="" history="1" highlightClick="0" endSnd="0"/>
              </a:rPr>
              <a:t>http://www.hollischuang.com/archives/672</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9" name="Shape 879"/>
          <p:cNvSpPr/>
          <p:nvPr>
            <p:ph type="sldImg"/>
          </p:nvPr>
        </p:nvSpPr>
        <p:spPr>
          <a:prstGeom prst="rect">
            <a:avLst/>
          </a:prstGeom>
        </p:spPr>
        <p:txBody>
          <a:bodyPr/>
          <a:lstStyle/>
          <a:p>
            <a:pPr/>
          </a:p>
        </p:txBody>
      </p:sp>
      <p:sp>
        <p:nvSpPr>
          <p:cNvPr id="880" name="Shape 880"/>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3" invalidUrl="" action="" tgtFrame="" tooltip="" history="1" highlightClick="0" endSnd="0"/>
              </a:rPr>
              <a:t>http://martinfowler.com/articles/microservice-trade-offs.html</a:t>
            </a:r>
          </a:p>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4" invalidUrl="" action="" tgtFrame="" tooltip="" history="1" highlightClick="0" endSnd="0"/>
              </a:rPr>
              <a:t>http://www.hollischuang.com/archives/672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1" name="Shape 1191"/>
          <p:cNvSpPr/>
          <p:nvPr>
            <p:ph type="sldImg"/>
          </p:nvPr>
        </p:nvSpPr>
        <p:spPr>
          <a:prstGeom prst="rect">
            <a:avLst/>
          </a:prstGeom>
        </p:spPr>
        <p:txBody>
          <a:bodyPr/>
          <a:lstStyle/>
          <a:p>
            <a:pPr/>
          </a:p>
        </p:txBody>
      </p:sp>
      <p:sp>
        <p:nvSpPr>
          <p:cNvPr id="1192" name="Shape 1192"/>
          <p:cNvSpPr/>
          <p:nvPr>
            <p:ph type="body" sz="quarter" idx="1"/>
          </p:nvPr>
        </p:nvSpPr>
        <p:spPr>
          <a:prstGeom prst="rect">
            <a:avLst/>
          </a:prstGeom>
        </p:spPr>
        <p:txBody>
          <a:bodyPr/>
          <a:lstStyle/>
          <a:p>
            <a:pPr/>
            <a:r>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5" name="Shape 1305"/>
          <p:cNvSpPr/>
          <p:nvPr>
            <p:ph type="sldImg"/>
          </p:nvPr>
        </p:nvSpPr>
        <p:spPr>
          <a:prstGeom prst="rect">
            <a:avLst/>
          </a:prstGeom>
        </p:spPr>
        <p:txBody>
          <a:bodyPr/>
          <a:lstStyle/>
          <a:p>
            <a:pPr/>
          </a:p>
        </p:txBody>
      </p:sp>
      <p:sp>
        <p:nvSpPr>
          <p:cNvPr id="1306" name="Shape 1306"/>
          <p:cNvSpPr/>
          <p:nvPr>
            <p:ph type="body" sz="quarter" idx="1"/>
          </p:nvPr>
        </p:nvSpPr>
        <p:spPr>
          <a:prstGeom prst="rect">
            <a:avLst/>
          </a:prstGeom>
        </p:spPr>
        <p:txBody>
          <a:bodyPr/>
          <a:lstStyle/>
          <a:p>
            <a:pPr/>
            <a:r>
              <a:t>右边持续交付的一幅图</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9" name="Shape 1669"/>
          <p:cNvSpPr/>
          <p:nvPr>
            <p:ph type="sldImg"/>
          </p:nvPr>
        </p:nvSpPr>
        <p:spPr>
          <a:prstGeom prst="rect">
            <a:avLst/>
          </a:prstGeom>
        </p:spPr>
        <p:txBody>
          <a:bodyPr/>
          <a:lstStyle/>
          <a:p>
            <a:pPr/>
          </a:p>
        </p:txBody>
      </p:sp>
      <p:sp>
        <p:nvSpPr>
          <p:cNvPr id="1670" name="Shape 1670"/>
          <p:cNvSpPr/>
          <p:nvPr>
            <p:ph type="body" sz="quarter" idx="1"/>
          </p:nvPr>
        </p:nvSpPr>
        <p:spPr>
          <a:prstGeom prst="rect">
            <a:avLst/>
          </a:prstGeom>
        </p:spPr>
        <p:txBody>
          <a:bodyPr/>
          <a:lstStyle>
            <a:lvl1pPr defTabSz="584200">
              <a:lnSpc>
                <a:spcPct val="100000"/>
              </a:lnSpc>
              <a:defRPr sz="1200">
                <a:latin typeface="Lucida Grande"/>
                <a:ea typeface="Lucida Grande"/>
                <a:cs typeface="Lucida Grande"/>
                <a:sym typeface="Lucida Grande"/>
              </a:defRPr>
            </a:lvl1pPr>
          </a:lstStyle>
          <a:p>
            <a:pPr/>
            <a:r>
              <a:t>矿井中的金丝雀（ canary in a coal mine ） 17世纪，英国矿井工人发现，金丝雀对瓦斯这种气体十分敏感。空气中哪怕有极其微量的瓦斯，金丝雀也会停止歌唱；而当瓦斯含量超过一定限度时，虽然鲁钝的人类毫无察觉，金丝雀却早已毒发身亡。当时在采矿设备相对简陋的条件下，工人们每次下井都会带上一只金丝雀作为“瓦斯检测指标”，以便在危险状况下紧急撤离。</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4" name="Shape 1684"/>
          <p:cNvSpPr/>
          <p:nvPr>
            <p:ph type="sldImg"/>
          </p:nvPr>
        </p:nvSpPr>
        <p:spPr>
          <a:prstGeom prst="rect">
            <a:avLst/>
          </a:prstGeom>
        </p:spPr>
        <p:txBody>
          <a:bodyPr/>
          <a:lstStyle/>
          <a:p>
            <a:pPr/>
          </a:p>
        </p:txBody>
      </p:sp>
      <p:sp>
        <p:nvSpPr>
          <p:cNvPr id="1685" name="Shape 1685"/>
          <p:cNvSpPr/>
          <p:nvPr>
            <p:ph type="body" sz="quarter" idx="1"/>
          </p:nvPr>
        </p:nvSpPr>
        <p:spPr>
          <a:prstGeom prst="rect">
            <a:avLst/>
          </a:prstGeom>
        </p:spPr>
        <p:txBody>
          <a:bodyPr/>
          <a:lstStyle>
            <a:lvl1pPr defTabSz="584200">
              <a:lnSpc>
                <a:spcPct val="100000"/>
              </a:lnSpc>
              <a:defRPr sz="1200">
                <a:latin typeface="Lucida Grande"/>
                <a:ea typeface="Lucida Grande"/>
                <a:cs typeface="Lucida Grande"/>
                <a:sym typeface="Lucida Grande"/>
              </a:defRPr>
            </a:lvl1pPr>
          </a:lstStyle>
          <a:p>
            <a:pPr/>
            <a:r>
              <a:t>矿井中的金丝雀（ canary in a coal mine ） 17世纪，英国矿井工人发现，金丝雀对瓦斯这种气体十分敏感。空气中哪怕有极其微量的瓦斯，金丝雀也会停止歌唱；而当瓦斯含量超过一定限度时，虽然鲁钝的人类毫无察觉，金丝雀却早已毒发身亡。当时在采矿设备相对简陋的条件下，工人们每次下井都会带上一只金丝雀作为“瓦斯检测指标”，以便在危险状况下紧急撤离。</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9" name="Shape 1699"/>
          <p:cNvSpPr/>
          <p:nvPr>
            <p:ph type="sldImg"/>
          </p:nvPr>
        </p:nvSpPr>
        <p:spPr>
          <a:prstGeom prst="rect">
            <a:avLst/>
          </a:prstGeom>
        </p:spPr>
        <p:txBody>
          <a:bodyPr/>
          <a:lstStyle/>
          <a:p>
            <a:pPr/>
          </a:p>
        </p:txBody>
      </p:sp>
      <p:sp>
        <p:nvSpPr>
          <p:cNvPr id="1700" name="Shape 1700"/>
          <p:cNvSpPr/>
          <p:nvPr>
            <p:ph type="body" sz="quarter" idx="1"/>
          </p:nvPr>
        </p:nvSpPr>
        <p:spPr>
          <a:prstGeom prst="rect">
            <a:avLst/>
          </a:prstGeom>
        </p:spPr>
        <p:txBody>
          <a:bodyPr/>
          <a:lstStyle>
            <a:lvl1pPr defTabSz="584200">
              <a:lnSpc>
                <a:spcPct val="100000"/>
              </a:lnSpc>
              <a:defRPr sz="1200">
                <a:latin typeface="Lucida Grande"/>
                <a:ea typeface="Lucida Grande"/>
                <a:cs typeface="Lucida Grande"/>
                <a:sym typeface="Lucida Grande"/>
              </a:defRPr>
            </a:lvl1pPr>
          </a:lstStyle>
          <a:p>
            <a:pPr/>
            <a:r>
              <a:t>矿井中的金丝雀（ canary in a coal mine ） 17世纪，英国矿井工人发现，金丝雀对瓦斯这种气体十分敏感。空气中哪怕有极其微量的瓦斯，金丝雀也会停止歌唱；而当瓦斯含量超过一定限度时，虽然鲁钝的人类毫无察觉，金丝雀却早已毒发身亡。当时在采矿设备相对简陋的条件下，工人们每次下井都会带上一只金丝雀作为“瓦斯检测指标”，以便在危险状况下紧急撤离。</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4" name="Shape 1714"/>
          <p:cNvSpPr/>
          <p:nvPr>
            <p:ph type="sldImg"/>
          </p:nvPr>
        </p:nvSpPr>
        <p:spPr>
          <a:prstGeom prst="rect">
            <a:avLst/>
          </a:prstGeom>
        </p:spPr>
        <p:txBody>
          <a:bodyPr/>
          <a:lstStyle/>
          <a:p>
            <a:pPr/>
          </a:p>
        </p:txBody>
      </p:sp>
      <p:sp>
        <p:nvSpPr>
          <p:cNvPr id="1715" name="Shape 1715"/>
          <p:cNvSpPr/>
          <p:nvPr>
            <p:ph type="body" sz="quarter" idx="1"/>
          </p:nvPr>
        </p:nvSpPr>
        <p:spPr>
          <a:prstGeom prst="rect">
            <a:avLst/>
          </a:prstGeom>
        </p:spPr>
        <p:txBody>
          <a:bodyPr/>
          <a:lstStyle>
            <a:lvl1pPr defTabSz="584200">
              <a:lnSpc>
                <a:spcPct val="100000"/>
              </a:lnSpc>
              <a:defRPr sz="1200">
                <a:latin typeface="Lucida Grande"/>
                <a:ea typeface="Lucida Grande"/>
                <a:cs typeface="Lucida Grande"/>
                <a:sym typeface="Lucida Grande"/>
              </a:defRPr>
            </a:lvl1pPr>
          </a:lstStyle>
          <a:p>
            <a:pPr/>
            <a:r>
              <a:t>矿井中的金丝雀（ canary in a coal mine ） 17世纪，英国矿井工人发现，金丝雀对瓦斯这种气体十分敏感。空气中哪怕有极其微量的瓦斯，金丝雀也会停止歌唱；而当瓦斯含量超过一定限度时，虽然鲁钝的人类毫无察觉，金丝雀却早已毒发身亡。当时在采矿设备相对简陋的条件下，工人们每次下井都会带上一只金丝雀作为“瓦斯检测指标”，以便在危险状况下紧急撤离。</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lvl1pPr>
              <a:defRPr sz="2300"/>
            </a:lvl1pPr>
          </a:lstStyle>
          <a:p>
            <a:pPr/>
            <a:r>
              <a:t>microservice是从不同角度对?实践的总结</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sldImg"/>
          </p:nvPr>
        </p:nvSpPr>
        <p:spPr>
          <a:prstGeom prst="rect">
            <a:avLst/>
          </a:prstGeom>
        </p:spPr>
        <p:txBody>
          <a:bodyPr/>
          <a:lstStyle/>
          <a:p>
            <a:pPr/>
          </a:p>
        </p:txBody>
      </p:sp>
      <p:sp>
        <p:nvSpPr>
          <p:cNvPr id="498" name="Shape 498"/>
          <p:cNvSpPr/>
          <p:nvPr>
            <p:ph type="body" sz="quarter" idx="1"/>
          </p:nvPr>
        </p:nvSpPr>
        <p:spPr>
          <a:prstGeom prst="rect">
            <a:avLst/>
          </a:prstGeom>
        </p:spPr>
        <p:txBody>
          <a:bodyPr/>
          <a:lstStyle>
            <a:lvl1pPr>
              <a:defRPr sz="2300"/>
            </a:lvl1pPr>
          </a:lstStyle>
          <a:p>
            <a:pPr/>
            <a:r>
              <a:t>microservice是从不同角度对?实践的总结</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lvl1pPr>
              <a:defRPr sz="2100"/>
            </a:lvl1pPr>
          </a:lstStyle>
          <a:p>
            <a:pPr/>
            <a:r>
              <a:t>以更低的成本、更高的质量，缩短软件的交付周期</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a:defRPr sz="2100"/>
            </a:pPr>
            <a:r>
              <a:t>我在之前的分享就提出过，微服务诞生的推动因素，其中主要一个是持续交付</a:t>
            </a:r>
          </a:p>
          <a:p>
            <a:pPr>
              <a:defRPr sz="2100"/>
            </a:pPr>
            <a:r>
              <a:t>以更低的成本、更高的质量，缩短软件的交付周期</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defRPr sz="2100"/>
            </a:pPr>
            <a:r>
              <a:t>我在之前的分享就提出过，微服务诞生的推动因素，其中主要一个是持续交付</a:t>
            </a:r>
          </a:p>
          <a:p>
            <a:pPr>
              <a:defRPr sz="2100"/>
            </a:pPr>
            <a:r>
              <a:t>以更低的成本、更高的质量，缩短软件的交付周期</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defRPr sz="2100"/>
            </a:pPr>
            <a:r>
              <a:t>我在之前的分享就提出过，微服务诞生的推动因素，其中主要一个是持续交付</a:t>
            </a:r>
          </a:p>
          <a:p>
            <a:pPr>
              <a:defRPr sz="2100"/>
            </a:pPr>
            <a:r>
              <a:t>以更低的成本、更高的质量，缩短软件的交付周期</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hape 588"/>
          <p:cNvSpPr/>
          <p:nvPr>
            <p:ph type="sldImg"/>
          </p:nvPr>
        </p:nvSpPr>
        <p:spPr>
          <a:prstGeom prst="rect">
            <a:avLst/>
          </a:prstGeom>
        </p:spPr>
        <p:txBody>
          <a:bodyPr/>
          <a:lstStyle/>
          <a:p>
            <a:pPr/>
          </a:p>
        </p:txBody>
      </p:sp>
      <p:sp>
        <p:nvSpPr>
          <p:cNvPr id="589" name="Shape 589"/>
          <p:cNvSpPr/>
          <p:nvPr>
            <p:ph type="body" sz="quarter" idx="1"/>
          </p:nvPr>
        </p:nvSpPr>
        <p:spPr>
          <a:prstGeom prst="rect">
            <a:avLst/>
          </a:prstGeom>
        </p:spPr>
        <p:txBody>
          <a:bodyPr/>
          <a:lstStyle/>
          <a:p>
            <a:pPr>
              <a:defRPr sz="2100"/>
            </a:pPr>
            <a:r>
              <a:t>我在之前的分享就提出过，微服务诞生的推动因素，其中主要一个是持续交付</a:t>
            </a:r>
          </a:p>
          <a:p>
            <a:pPr>
              <a:defRPr sz="2100"/>
            </a:pPr>
            <a:r>
              <a:t>以更低的成本、更高的质量，缩短软件的交付周期</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Quote - Black">
    <p:spTree>
      <p:nvGrpSpPr>
        <p:cNvPr id="1" name=""/>
        <p:cNvGrpSpPr/>
        <p:nvPr/>
      </p:nvGrpSpPr>
      <p:grpSpPr>
        <a:xfrm>
          <a:off x="0" y="0"/>
          <a:ext cx="0" cy="0"/>
          <a:chOff x="0" y="0"/>
          <a:chExt cx="0" cy="0"/>
        </a:xfrm>
      </p:grpSpPr>
      <p:sp>
        <p:nvSpPr>
          <p:cNvPr id="12" name="Shape 12"/>
          <p:cNvSpPr/>
          <p:nvPr>
            <p:ph type="body" idx="1"/>
          </p:nvPr>
        </p:nvSpPr>
        <p:spPr>
          <a:xfrm>
            <a:off x="1327149" y="698499"/>
            <a:ext cx="10350501" cy="8343901"/>
          </a:xfrm>
          <a:prstGeom prst="rect">
            <a:avLst/>
          </a:prstGeom>
        </p:spPr>
        <p:txBody>
          <a:bodyPr anchor="ctr"/>
          <a:lstStyle>
            <a:lvl1pPr>
              <a:lnSpc>
                <a:spcPct val="100000"/>
              </a:lnSpc>
              <a:spcBef>
                <a:spcPts val="1200"/>
              </a:spcBef>
              <a:defRPr sz="2400"/>
            </a:lvl1pPr>
            <a:lvl2pPr>
              <a:spcBef>
                <a:spcPts val="1200"/>
              </a:spcBef>
            </a:lvl2pPr>
            <a:lvl3pPr>
              <a:buClrTx/>
              <a:buFontTx/>
              <a:buChar char="•"/>
            </a:lvl3pPr>
            <a:lvl4pPr marL="740833" indent="-423333">
              <a:buClrTx/>
              <a:buFontTx/>
              <a:buChar char="•"/>
              <a:defRPr sz="2400"/>
            </a:lvl4pPr>
            <a:lvl5pPr marL="1179285" indent="-544285">
              <a:buClrTx/>
              <a:buFontTx/>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xfrm>
            <a:off x="12484709" y="9258300"/>
            <a:ext cx="139837" cy="139700"/>
          </a:xfrm>
          <a:prstGeom prst="rect">
            <a:avLst/>
          </a:prstGeom>
        </p:spPr>
        <p:txBody>
          <a:bodyPr lIns="0" tIns="0" rIns="0" bIns="0"/>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94" name="Shape 94"/>
          <p:cNvSpPr/>
          <p:nvPr>
            <p:ph type="title"/>
          </p:nvPr>
        </p:nvSpPr>
        <p:spPr>
          <a:xfrm>
            <a:off x="539749" y="-1"/>
            <a:ext cx="11925301" cy="7562851"/>
          </a:xfrm>
          <a:prstGeom prst="rect">
            <a:avLst/>
          </a:prstGeom>
        </p:spPr>
        <p:txBody>
          <a:bodyPr anchor="b"/>
          <a:lstStyle>
            <a:lvl1pPr>
              <a:lnSpc>
                <a:spcPct val="60000"/>
              </a:lnSpc>
              <a:defRPr b="0"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95" name="Shape 95"/>
          <p:cNvSpPr/>
          <p:nvPr>
            <p:ph type="body" sz="quarter" idx="1"/>
          </p:nvPr>
        </p:nvSpPr>
        <p:spPr>
          <a:xfrm>
            <a:off x="533399" y="8039100"/>
            <a:ext cx="11938001" cy="1714500"/>
          </a:xfrm>
          <a:prstGeom prst="rect">
            <a:avLst/>
          </a:prstGeom>
        </p:spPr>
        <p:txBody>
          <a:bodyPr/>
          <a:lstStyle>
            <a:lvl1pPr>
              <a:lnSpc>
                <a:spcPct val="100000"/>
              </a:lnSpc>
              <a:spcBef>
                <a:spcPts val="0"/>
              </a:spcBef>
              <a:defRPr sz="2400">
                <a:solidFill>
                  <a:srgbClr val="FFFFFF"/>
                </a:solidFill>
                <a:latin typeface="冬青黑体简体中文 W3"/>
                <a:ea typeface="冬青黑体简体中文 W3"/>
                <a:cs typeface="冬青黑体简体中文 W3"/>
                <a:sym typeface="冬青黑体简体中文 W3"/>
              </a:defRPr>
            </a:lvl1pPr>
            <a:lvl2pPr>
              <a:spcBef>
                <a:spcPts val="0"/>
              </a:spcBef>
              <a:defRPr>
                <a:solidFill>
                  <a:srgbClr val="FFFFFF"/>
                </a:solidFill>
                <a:latin typeface="冬青黑体简体中文 W3"/>
                <a:ea typeface="冬青黑体简体中文 W3"/>
                <a:cs typeface="冬青黑体简体中文 W3"/>
                <a:sym typeface="冬青黑体简体中文 W3"/>
              </a:defRPr>
            </a:lvl2pPr>
            <a:lvl3pPr marL="293076" indent="-293076">
              <a:spcBef>
                <a:spcPts val="0"/>
              </a:spcBef>
              <a:buClrTx/>
              <a:buFontTx/>
              <a:buChar char="•"/>
              <a:defRPr>
                <a:solidFill>
                  <a:srgbClr val="FFFFFF"/>
                </a:solidFill>
                <a:latin typeface="冬青黑体简体中文 W3"/>
                <a:ea typeface="冬青黑体简体中文 W3"/>
                <a:cs typeface="冬青黑体简体中文 W3"/>
                <a:sym typeface="冬青黑体简体中文 W3"/>
              </a:defRPr>
            </a:lvl3pPr>
            <a:lvl4pPr marL="740832" indent="-423332">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96" name="Shape 96"/>
          <p:cNvSpPr/>
          <p:nvPr>
            <p:ph type="sldNum" sz="quarter" idx="2"/>
          </p:nvPr>
        </p:nvSpPr>
        <p:spPr>
          <a:xfrm>
            <a:off x="12442227" y="9258300"/>
            <a:ext cx="183063" cy="152400"/>
          </a:xfrm>
          <a:prstGeom prst="rect">
            <a:avLst/>
          </a:prstGeom>
        </p:spPr>
        <p:txBody>
          <a:bodyPr lIns="0" tIns="0" rIns="0" bIns="0"/>
          <a:lstStyle>
            <a:lvl1pPr>
              <a:defRPr i="0" spc="170">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103" name="Shape 103"/>
          <p:cNvSpPr/>
          <p:nvPr>
            <p:ph type="body" idx="1"/>
          </p:nvPr>
        </p:nvSpPr>
        <p:spPr>
          <a:xfrm>
            <a:off x="1327149" y="698499"/>
            <a:ext cx="10350501" cy="8343901"/>
          </a:xfrm>
          <a:prstGeom prst="rect">
            <a:avLst/>
          </a:prstGeom>
        </p:spPr>
        <p:txBody>
          <a:bodyPr anchor="ctr"/>
          <a:lstStyle>
            <a:lvl1pPr algn="ctr">
              <a:lnSpc>
                <a:spcPct val="120000"/>
              </a:lnSpc>
              <a:defRPr i="1">
                <a:solidFill>
                  <a:srgbClr val="00B56E"/>
                </a:solidFill>
              </a:defRPr>
            </a:lvl1pPr>
            <a:lvl2pPr algn="ctr"/>
            <a:lvl3pPr marL="0" indent="0" algn="ctr">
              <a:spcBef>
                <a:spcPts val="2400"/>
              </a:spcBef>
              <a:buClrTx/>
              <a:buSzTx/>
              <a:buNone/>
            </a:lvl3pPr>
            <a:lvl4pPr marL="0" indent="0" algn="ctr">
              <a:spcBef>
                <a:spcPts val="2400"/>
              </a:spcBef>
              <a:buClrTx/>
              <a:buSzTx/>
              <a:buNone/>
            </a:lvl4pPr>
            <a:lvl5pPr marL="0" indent="0" algn="ctr">
              <a:spcBef>
                <a:spcPts val="2400"/>
              </a:spcBef>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104" name="Shape 1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11" name="Shape 111"/>
          <p:cNvSpPr/>
          <p:nvPr>
            <p:ph type="title"/>
          </p:nvPr>
        </p:nvSpPr>
        <p:spPr>
          <a:xfrm>
            <a:off x="539749" y="-1"/>
            <a:ext cx="11925301" cy="7562851"/>
          </a:xfrm>
          <a:prstGeom prst="rect">
            <a:avLst/>
          </a:prstGeom>
        </p:spPr>
        <p:txBody>
          <a:bodyPr anchor="b"/>
          <a:lstStyle>
            <a:lvl1pPr>
              <a:lnSpc>
                <a:spcPct val="60000"/>
              </a:lnSpc>
              <a:defRPr b="0"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12" name="Shape 112"/>
          <p:cNvSpPr/>
          <p:nvPr>
            <p:ph type="body" sz="quarter" idx="1"/>
          </p:nvPr>
        </p:nvSpPr>
        <p:spPr>
          <a:xfrm>
            <a:off x="533399" y="8039100"/>
            <a:ext cx="11938001" cy="1714500"/>
          </a:xfrm>
          <a:prstGeom prst="rect">
            <a:avLst/>
          </a:prstGeom>
        </p:spPr>
        <p:txBody>
          <a:bodyPr/>
          <a:lstStyle>
            <a:lvl1pPr>
              <a:lnSpc>
                <a:spcPct val="100000"/>
              </a:lnSpc>
              <a:spcBef>
                <a:spcPts val="0"/>
              </a:spcBef>
              <a:defRPr sz="2400">
                <a:solidFill>
                  <a:srgbClr val="FFFFFF"/>
                </a:solidFill>
                <a:latin typeface="冬青黑体简体中文 W3"/>
                <a:ea typeface="冬青黑体简体中文 W3"/>
                <a:cs typeface="冬青黑体简体中文 W3"/>
                <a:sym typeface="冬青黑体简体中文 W3"/>
              </a:defRPr>
            </a:lvl1pPr>
            <a:lvl2pPr>
              <a:spcBef>
                <a:spcPts val="0"/>
              </a:spcBef>
              <a:defRPr>
                <a:solidFill>
                  <a:srgbClr val="FFFFFF"/>
                </a:solidFill>
                <a:latin typeface="冬青黑体简体中文 W3"/>
                <a:ea typeface="冬青黑体简体中文 W3"/>
                <a:cs typeface="冬青黑体简体中文 W3"/>
                <a:sym typeface="冬青黑体简体中文 W3"/>
              </a:defRPr>
            </a:lvl2pPr>
            <a:lvl3pPr marL="293076" indent="-293076">
              <a:spcBef>
                <a:spcPts val="0"/>
              </a:spcBef>
              <a:buClrTx/>
              <a:buFontTx/>
              <a:buChar char="•"/>
              <a:defRPr>
                <a:solidFill>
                  <a:srgbClr val="FFFFFF"/>
                </a:solidFill>
                <a:latin typeface="冬青黑体简体中文 W3"/>
                <a:ea typeface="冬青黑体简体中文 W3"/>
                <a:cs typeface="冬青黑体简体中文 W3"/>
                <a:sym typeface="冬青黑体简体中文 W3"/>
              </a:defRPr>
            </a:lvl3pPr>
            <a:lvl4pPr marL="740832" indent="-423332">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13" name="Shape 113"/>
          <p:cNvSpPr/>
          <p:nvPr>
            <p:ph type="sldNum" sz="quarter" idx="2"/>
          </p:nvPr>
        </p:nvSpPr>
        <p:spPr>
          <a:xfrm>
            <a:off x="12442227" y="9258300"/>
            <a:ext cx="183063" cy="152400"/>
          </a:xfrm>
          <a:prstGeom prst="rect">
            <a:avLst/>
          </a:prstGeom>
        </p:spPr>
        <p:txBody>
          <a:bodyPr lIns="0" tIns="0" rIns="0" bIns="0"/>
          <a:lstStyle>
            <a:lvl1pPr>
              <a:defRPr i="0" spc="170">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20" name="Shape 120"/>
          <p:cNvSpPr/>
          <p:nvPr>
            <p:ph type="title"/>
          </p:nvPr>
        </p:nvSpPr>
        <p:spPr>
          <a:xfrm>
            <a:off x="952499" y="444499"/>
            <a:ext cx="11099801" cy="2159001"/>
          </a:xfrm>
          <a:prstGeom prst="rect">
            <a:avLst/>
          </a:prstGeom>
        </p:spPr>
        <p:txBody>
          <a:bodyPr lIns="50800" tIns="50800" rIns="50800" bIns="50800"/>
          <a:lstStyle>
            <a:lvl1pPr algn="ctr">
              <a:lnSpc>
                <a:spcPct val="100000"/>
              </a:lnSpc>
              <a:defRPr b="0" cap="none" spc="0" sz="7800">
                <a:solidFill>
                  <a:srgbClr val="000000"/>
                </a:solidFill>
                <a:latin typeface="Helvetica Light"/>
                <a:ea typeface="Helvetica Light"/>
                <a:cs typeface="Helvetica Light"/>
                <a:sym typeface="Helvetica Light"/>
              </a:defRPr>
            </a:lvl1pPr>
          </a:lstStyle>
          <a:p>
            <a:pPr/>
            <a:r>
              <a:t>Title Text</a:t>
            </a:r>
          </a:p>
        </p:txBody>
      </p:sp>
      <p:sp>
        <p:nvSpPr>
          <p:cNvPr id="121" name="Shape 121"/>
          <p:cNvSpPr/>
          <p:nvPr>
            <p:ph type="body" idx="1"/>
          </p:nvPr>
        </p:nvSpPr>
        <p:spPr>
          <a:xfrm>
            <a:off x="952499" y="2603500"/>
            <a:ext cx="11099801" cy="6286500"/>
          </a:xfrm>
          <a:prstGeom prst="rect">
            <a:avLst/>
          </a:prstGeom>
        </p:spPr>
        <p:txBody>
          <a:bodyPr lIns="50800" tIns="50800" rIns="50800" bIns="50800" anchor="ctr">
            <a:normAutofit fontScale="100000" lnSpcReduction="0"/>
          </a:bodyPr>
          <a:lstStyle>
            <a:lvl1pPr marL="419805" indent="-419805">
              <a:lnSpc>
                <a:spcPct val="100000"/>
              </a:lnSpc>
              <a:spcBef>
                <a:spcPts val="4200"/>
              </a:spcBef>
              <a:buSzPct val="75000"/>
              <a:buChar char="•"/>
              <a:defRPr sz="3400">
                <a:latin typeface="Helvetica Light"/>
                <a:ea typeface="Helvetica Light"/>
                <a:cs typeface="Helvetica Light"/>
                <a:sym typeface="Helvetica Light"/>
              </a:defRPr>
            </a:lvl1pPr>
            <a:lvl2pPr marL="864305" indent="-419805">
              <a:spcBef>
                <a:spcPts val="4200"/>
              </a:spcBef>
              <a:buSzPct val="75000"/>
              <a:buChar char="•"/>
              <a:defRPr sz="3400">
                <a:latin typeface="Helvetica Light"/>
                <a:ea typeface="Helvetica Light"/>
                <a:cs typeface="Helvetica Light"/>
                <a:sym typeface="Helvetica Light"/>
              </a:defRPr>
            </a:lvl2pPr>
            <a:lvl3pPr marL="1308805" indent="-419805">
              <a:spcBef>
                <a:spcPts val="4200"/>
              </a:spcBef>
              <a:buClrTx/>
              <a:buSzPct val="75000"/>
              <a:buFontTx/>
              <a:buChar char="•"/>
              <a:defRPr sz="3400">
                <a:latin typeface="Helvetica Light"/>
                <a:ea typeface="Helvetica Light"/>
                <a:cs typeface="Helvetica Light"/>
                <a:sym typeface="Helvetica Light"/>
              </a:defRPr>
            </a:lvl3pPr>
            <a:lvl4pPr marL="1753305" indent="-419805">
              <a:spcBef>
                <a:spcPts val="4200"/>
              </a:spcBef>
              <a:buClrTx/>
              <a:buSzPct val="75000"/>
              <a:buFontTx/>
              <a:buChar char="•"/>
              <a:defRPr sz="3400">
                <a:latin typeface="Helvetica Light"/>
                <a:ea typeface="Helvetica Light"/>
                <a:cs typeface="Helvetica Light"/>
                <a:sym typeface="Helvetica Light"/>
              </a:defRPr>
            </a:lvl4pPr>
            <a:lvl5pPr marL="2197805" indent="-419805">
              <a:spcBef>
                <a:spcPts val="4200"/>
              </a:spcBef>
              <a:buClrTx/>
              <a:buSzPct val="75000"/>
              <a:buFontTx/>
              <a:buChar char="•"/>
              <a:defRPr sz="3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22" name="Shape 122"/>
          <p:cNvSpPr/>
          <p:nvPr>
            <p:ph type="sldNum" sz="quarter" idx="2"/>
          </p:nvPr>
        </p:nvSpPr>
        <p:spPr>
          <a:xfrm>
            <a:off x="6325920" y="9251950"/>
            <a:ext cx="340260" cy="342900"/>
          </a:xfrm>
          <a:prstGeom prst="rect">
            <a:avLst/>
          </a:prstGeom>
        </p:spPr>
        <p:txBody>
          <a:bodyPr/>
          <a:lstStyle>
            <a:lvl1pPr algn="ctr">
              <a:defRPr i="0" sz="16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sp>
        <p:nvSpPr>
          <p:cNvPr id="129" name="Shape 129"/>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30" name="Shape 130"/>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31" name="Shape 131"/>
          <p:cNvSpPr/>
          <p:nvPr>
            <p:ph type="title"/>
          </p:nvPr>
        </p:nvSpPr>
        <p:spPr>
          <a:xfrm>
            <a:off x="539749" y="4140200"/>
            <a:ext cx="11925301" cy="2476500"/>
          </a:xfrm>
          <a:prstGeom prst="rect">
            <a:avLst/>
          </a:prstGeom>
        </p:spPr>
        <p:txBody>
          <a:bodyPr/>
          <a:lstStyle>
            <a:lvl1pPr algn="ctr">
              <a:lnSpc>
                <a:spcPct val="60000"/>
              </a:lnSpc>
              <a:defRPr b="0" spc="-410" sz="8200">
                <a:latin typeface="冬青黑体简体中文 W6"/>
                <a:ea typeface="冬青黑体简体中文 W6"/>
                <a:cs typeface="冬青黑体简体中文 W6"/>
                <a:sym typeface="冬青黑体简体中文 W6"/>
              </a:defRPr>
            </a:lvl1pPr>
          </a:lstStyle>
          <a:p>
            <a:pPr/>
            <a:r>
              <a:t>Title Text</a:t>
            </a:r>
          </a:p>
        </p:txBody>
      </p:sp>
      <p:sp>
        <p:nvSpPr>
          <p:cNvPr id="132" name="Shape 132"/>
          <p:cNvSpPr/>
          <p:nvPr>
            <p:ph type="body" sz="half" idx="1"/>
          </p:nvPr>
        </p:nvSpPr>
        <p:spPr>
          <a:xfrm>
            <a:off x="2146299" y="6616700"/>
            <a:ext cx="8712201" cy="3136900"/>
          </a:xfrm>
          <a:prstGeom prst="rect">
            <a:avLst/>
          </a:prstGeom>
        </p:spPr>
        <p:txBody>
          <a:bodyPr/>
          <a:lstStyle>
            <a:lvl1pPr>
              <a:lnSpc>
                <a:spcPct val="100000"/>
              </a:lnSpc>
              <a:spcBef>
                <a:spcPts val="1200"/>
              </a:spcBef>
              <a:defRPr sz="2400">
                <a:solidFill>
                  <a:srgbClr val="515151"/>
                </a:solidFill>
                <a:latin typeface="冬青黑体简体中文 W3"/>
                <a:ea typeface="冬青黑体简体中文 W3"/>
                <a:cs typeface="冬青黑体简体中文 W3"/>
                <a:sym typeface="冬青黑体简体中文 W3"/>
              </a:defRPr>
            </a:lvl1pPr>
            <a:lvl2pPr>
              <a:spcBef>
                <a:spcPts val="1200"/>
              </a:spcBef>
              <a:defRPr>
                <a:solidFill>
                  <a:srgbClr val="515151"/>
                </a:solidFill>
                <a:latin typeface="冬青黑体简体中文 W3"/>
                <a:ea typeface="冬青黑体简体中文 W3"/>
                <a:cs typeface="冬青黑体简体中文 W3"/>
                <a:sym typeface="冬青黑体简体中文 W3"/>
              </a:defRPr>
            </a:lvl2pPr>
            <a:lvl3pPr>
              <a:buClrTx/>
              <a:buFontTx/>
              <a:buChar char="•"/>
              <a:defRPr>
                <a:solidFill>
                  <a:srgbClr val="515151"/>
                </a:solidFill>
                <a:latin typeface="冬青黑体简体中文 W3"/>
                <a:ea typeface="冬青黑体简体中文 W3"/>
                <a:cs typeface="冬青黑体简体中文 W3"/>
                <a:sym typeface="冬青黑体简体中文 W3"/>
              </a:defRPr>
            </a:lvl3pPr>
            <a:lvl4pPr marL="740833" indent="-423333">
              <a:buClrTx/>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a:buClrTx/>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33" name="Shape 133"/>
          <p:cNvSpPr/>
          <p:nvPr>
            <p:ph type="sldNum" sz="quarter" idx="2"/>
          </p:nvPr>
        </p:nvSpPr>
        <p:spPr>
          <a:xfrm>
            <a:off x="6285653" y="9040141"/>
            <a:ext cx="3034455" cy="520701"/>
          </a:xfrm>
          <a:prstGeom prst="rect">
            <a:avLst/>
          </a:prstGeom>
        </p:spPr>
        <p:txBody>
          <a:bodyPr lIns="0" tIns="0" rIns="0" bIns="0"/>
          <a:lstStyle>
            <a:lvl1pPr>
              <a:defRPr i="0" spc="170">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sp>
        <p:nvSpPr>
          <p:cNvPr id="140" name="Shape 140"/>
          <p:cNvSpPr/>
          <p:nvPr/>
        </p:nvSpPr>
        <p:spPr>
          <a:xfrm>
            <a:off x="1231900" y="4394041"/>
            <a:ext cx="10553701" cy="251"/>
          </a:xfrm>
          <a:prstGeom prst="line">
            <a:avLst/>
          </a:prstGeom>
          <a:ln w="25400">
            <a:solidFill>
              <a:srgbClr val="000000"/>
            </a:solidFill>
            <a:miter lim="400000"/>
          </a:ln>
        </p:spPr>
        <p:txBody>
          <a:bodyPr lIns="50800" tIns="50800" rIns="50800" bIns="50800" anchor="ctr"/>
          <a:lstStyle/>
          <a:p>
            <a:pPr>
              <a:defRPr sz="1200">
                <a:latin typeface="+mn-lt"/>
                <a:ea typeface="+mn-ea"/>
                <a:cs typeface="+mn-cs"/>
                <a:sym typeface="Helvetica"/>
              </a:defRPr>
            </a:pPr>
          </a:p>
        </p:txBody>
      </p:sp>
      <p:sp>
        <p:nvSpPr>
          <p:cNvPr id="141" name="Shape 141"/>
          <p:cNvSpPr/>
          <p:nvPr/>
        </p:nvSpPr>
        <p:spPr>
          <a:xfrm>
            <a:off x="1226229" y="6362541"/>
            <a:ext cx="10565042" cy="5"/>
          </a:xfrm>
          <a:prstGeom prst="line">
            <a:avLst/>
          </a:prstGeom>
          <a:ln w="25400">
            <a:solidFill>
              <a:srgbClr val="000000"/>
            </a:solidFill>
            <a:miter lim="400000"/>
          </a:ln>
        </p:spPr>
        <p:txBody>
          <a:bodyPr lIns="50800" tIns="50800" rIns="50800" bIns="50800" anchor="ctr"/>
          <a:lstStyle/>
          <a:p>
            <a:pPr>
              <a:defRPr sz="1200">
                <a:latin typeface="+mn-lt"/>
                <a:ea typeface="+mn-ea"/>
                <a:cs typeface="+mn-cs"/>
                <a:sym typeface="Helvetica"/>
              </a:defRPr>
            </a:pPr>
          </a:p>
        </p:txBody>
      </p:sp>
      <p:sp>
        <p:nvSpPr>
          <p:cNvPr id="142" name="Shape 142"/>
          <p:cNvSpPr/>
          <p:nvPr>
            <p:ph type="body" sz="quarter" idx="13"/>
          </p:nvPr>
        </p:nvSpPr>
        <p:spPr>
          <a:xfrm>
            <a:off x="4340140" y="2984500"/>
            <a:ext cx="4312355" cy="749300"/>
          </a:xfrm>
          <a:prstGeom prst="rect">
            <a:avLst/>
          </a:prstGeom>
          <a:solidFill>
            <a:srgbClr val="00B56E"/>
          </a:solidFill>
        </p:spPr>
        <p:txBody>
          <a:bodyPr wrap="none" lIns="165100" tIns="165100" rIns="165100" bIns="165100" anchor="ctr">
            <a:spAutoFit/>
          </a:bodyPr>
          <a:lstStyle>
            <a:lvl1pPr algn="ctr">
              <a:lnSpc>
                <a:spcPct val="90000"/>
              </a:lnSpc>
              <a:spcBef>
                <a:spcPts val="0"/>
              </a:spcBef>
              <a:defRPr b="1" i="1" spc="456" sz="2400">
                <a:solidFill>
                  <a:srgbClr val="FFFFFF"/>
                </a:solidFill>
              </a:defRPr>
            </a:lvl1pPr>
          </a:lstStyle>
          <a:p>
            <a:pPr/>
            <a:r>
              <a:t>Double-click to edit</a:t>
            </a:r>
          </a:p>
        </p:txBody>
      </p:sp>
      <p:sp>
        <p:nvSpPr>
          <p:cNvPr id="143" name="Shape 143"/>
          <p:cNvSpPr/>
          <p:nvPr>
            <p:ph type="title"/>
          </p:nvPr>
        </p:nvSpPr>
        <p:spPr>
          <a:xfrm>
            <a:off x="539750" y="4425950"/>
            <a:ext cx="11925300" cy="1905000"/>
          </a:xfrm>
          <a:prstGeom prst="rect">
            <a:avLst/>
          </a:prstGeom>
        </p:spPr>
        <p:txBody>
          <a:bodyPr lIns="50800" tIns="50800" rIns="50800" bIns="50800"/>
          <a:lstStyle>
            <a:lvl1pPr algn="ctr">
              <a:lnSpc>
                <a:spcPct val="60000"/>
              </a:lnSpc>
              <a:defRPr spc="-420" sz="8400"/>
            </a:lvl1pPr>
          </a:lstStyle>
          <a:p>
            <a:pPr/>
            <a:r>
              <a:t>Title Text</a:t>
            </a:r>
          </a:p>
        </p:txBody>
      </p:sp>
      <p:sp>
        <p:nvSpPr>
          <p:cNvPr id="144" name="Shape 144"/>
          <p:cNvSpPr/>
          <p:nvPr>
            <p:ph type="body" sz="quarter" idx="1"/>
          </p:nvPr>
        </p:nvSpPr>
        <p:spPr>
          <a:xfrm>
            <a:off x="2146300" y="6616700"/>
            <a:ext cx="8712200" cy="2298700"/>
          </a:xfrm>
          <a:prstGeom prst="rect">
            <a:avLst/>
          </a:prstGeom>
        </p:spPr>
        <p:txBody>
          <a:bodyPr/>
          <a:lstStyle>
            <a:lvl1pPr algn="ctr">
              <a:lnSpc>
                <a:spcPct val="100000"/>
              </a:lnSpc>
              <a:spcBef>
                <a:spcPts val="0"/>
              </a:spcBef>
              <a:defRPr i="1" sz="2800"/>
            </a:lvl1pPr>
            <a:lvl2pPr algn="ctr">
              <a:spcBef>
                <a:spcPts val="0"/>
              </a:spcBef>
              <a:defRPr i="1" sz="2800"/>
            </a:lvl2pPr>
            <a:lvl3pPr marL="0" indent="0" algn="ctr">
              <a:spcBef>
                <a:spcPts val="0"/>
              </a:spcBef>
              <a:buClrTx/>
              <a:buSzTx/>
              <a:buFontTx/>
              <a:buNone/>
              <a:defRPr i="1" sz="2800"/>
            </a:lvl3pPr>
            <a:lvl4pPr marL="0" indent="0" algn="ctr">
              <a:spcBef>
                <a:spcPts val="0"/>
              </a:spcBef>
              <a:buClrTx/>
              <a:buSzTx/>
              <a:buFontTx/>
              <a:buNone/>
              <a:defRPr i="1" sz="2800"/>
            </a:lvl4pPr>
            <a:lvl5pPr marL="0" indent="0" algn="ctr">
              <a:spcBef>
                <a:spcPts val="0"/>
              </a:spcBef>
              <a:buClrTx/>
              <a:buSzTx/>
              <a:buFontTx/>
              <a:buNone/>
              <a:defRPr i="1" sz="2800"/>
            </a:lvl5pPr>
          </a:lstStyle>
          <a:p>
            <a:pPr/>
            <a:r>
              <a:t>Body Level One</a:t>
            </a:r>
          </a:p>
          <a:p>
            <a:pPr lvl="1"/>
            <a:r>
              <a:t>Body Level Two</a:t>
            </a:r>
          </a:p>
          <a:p>
            <a:pPr lvl="2"/>
            <a:r>
              <a:t>Body Level Three</a:t>
            </a:r>
          </a:p>
          <a:p>
            <a:pPr lvl="3"/>
            <a:r>
              <a:t>Body Level Four</a:t>
            </a:r>
          </a:p>
          <a:p>
            <a:pPr lvl="4"/>
            <a:r>
              <a:t>Body Level Five</a:t>
            </a:r>
          </a:p>
        </p:txBody>
      </p:sp>
      <p:sp>
        <p:nvSpPr>
          <p:cNvPr id="145" name="Shape 145"/>
          <p:cNvSpPr/>
          <p:nvPr>
            <p:ph type="sldNum" sz="quarter" idx="2"/>
          </p:nvPr>
        </p:nvSpPr>
        <p:spPr>
          <a:xfrm>
            <a:off x="6324600" y="9258300"/>
            <a:ext cx="342900" cy="368300"/>
          </a:xfrm>
          <a:prstGeom prst="rect">
            <a:avLst/>
          </a:prstGeom>
        </p:spPr>
        <p:txBody>
          <a:bodyPr/>
          <a:lstStyle>
            <a:lvl1pPr algn="ctr">
              <a:defRPr i="0" sz="1800">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152" name="Shape 152"/>
          <p:cNvSpPr/>
          <p:nvPr/>
        </p:nvSpPr>
        <p:spPr>
          <a:xfrm>
            <a:off x="3140052" y="2400179"/>
            <a:ext cx="6734220" cy="3"/>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153" name="Shape 153"/>
          <p:cNvSpPr/>
          <p:nvPr/>
        </p:nvSpPr>
        <p:spPr>
          <a:xfrm flipV="1">
            <a:off x="3140066" y="1494859"/>
            <a:ext cx="6734193" cy="324"/>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154" name="Shape 154"/>
          <p:cNvSpPr/>
          <p:nvPr>
            <p:ph type="title"/>
          </p:nvPr>
        </p:nvSpPr>
        <p:spPr>
          <a:xfrm>
            <a:off x="3140074" y="1576387"/>
            <a:ext cx="6724651" cy="733426"/>
          </a:xfrm>
          <a:prstGeom prst="rect">
            <a:avLst/>
          </a:prstGeom>
        </p:spPr>
        <p:txBody>
          <a:bodyPr/>
          <a:lstStyle>
            <a:lvl1pPr algn="ctr">
              <a:defRPr spc="-192" sz="4800"/>
            </a:lvl1pPr>
          </a:lstStyle>
          <a:p>
            <a:pPr/>
            <a:r>
              <a:t>Title Text</a:t>
            </a:r>
          </a:p>
        </p:txBody>
      </p:sp>
      <p:sp>
        <p:nvSpPr>
          <p:cNvPr id="155" name="Shape 155"/>
          <p:cNvSpPr/>
          <p:nvPr>
            <p:ph type="sldNum" sz="quarter" idx="2"/>
          </p:nvPr>
        </p:nvSpPr>
        <p:spPr>
          <a:xfrm>
            <a:off x="10892097" y="8162925"/>
            <a:ext cx="201912" cy="203200"/>
          </a:xfrm>
          <a:prstGeom prst="rect">
            <a:avLst/>
          </a:prstGeom>
        </p:spPr>
        <p:txBody>
          <a:bodyPr lIns="38100" tIns="38100" rIns="38100" bIns="38100"/>
          <a:lstStyle>
            <a:lvl1pPr>
              <a:defRPr sz="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162" name="Shape 162"/>
          <p:cNvSpPr/>
          <p:nvPr>
            <p:ph type="body" sz="half" idx="1"/>
          </p:nvPr>
        </p:nvSpPr>
        <p:spPr>
          <a:xfrm>
            <a:off x="2620962" y="1743074"/>
            <a:ext cx="7762877" cy="6257927"/>
          </a:xfrm>
          <a:prstGeom prst="rect">
            <a:avLst/>
          </a:prstGeom>
        </p:spPr>
        <p:txBody>
          <a:bodyPr anchor="ctr"/>
          <a:lstStyle>
            <a:lvl1pPr algn="ctr">
              <a:lnSpc>
                <a:spcPct val="120000"/>
              </a:lnSpc>
              <a:defRPr i="1" sz="4200">
                <a:solidFill>
                  <a:srgbClr val="00B56E"/>
                </a:solidFill>
              </a:defRPr>
            </a:lvl1pPr>
            <a:lvl2pPr algn="ctr">
              <a:defRPr sz="2200"/>
            </a:lvl2pPr>
            <a:lvl3pPr marL="0" indent="0" algn="ctr">
              <a:spcBef>
                <a:spcPts val="2400"/>
              </a:spcBef>
              <a:buClrTx/>
              <a:buSzTx/>
              <a:buNone/>
              <a:defRPr sz="2200"/>
            </a:lvl3pPr>
            <a:lvl4pPr marL="0" indent="0" algn="ctr">
              <a:spcBef>
                <a:spcPts val="2400"/>
              </a:spcBef>
              <a:buClrTx/>
              <a:buSzTx/>
              <a:buNone/>
              <a:defRPr sz="1400"/>
            </a:lvl4pPr>
            <a:lvl5pPr marL="0" indent="0" algn="ctr">
              <a:spcBef>
                <a:spcPts val="2400"/>
              </a:spcBef>
              <a:buClrTx/>
              <a:buSzTx/>
              <a:buNone/>
              <a:defRPr sz="1100"/>
            </a:lvl5pPr>
          </a:lstStyle>
          <a:p>
            <a:pPr/>
            <a:r>
              <a:t>Body Level One</a:t>
            </a:r>
          </a:p>
          <a:p>
            <a:pPr lvl="1"/>
            <a:r>
              <a:t>Body Level Two</a:t>
            </a:r>
          </a:p>
          <a:p>
            <a:pPr lvl="2"/>
            <a:r>
              <a:t>Body Level Three</a:t>
            </a:r>
          </a:p>
          <a:p>
            <a:pPr lvl="3"/>
            <a:r>
              <a:t>Body Level Four</a:t>
            </a:r>
          </a:p>
          <a:p>
            <a:pPr lvl="4"/>
            <a:r>
              <a:t>Body Level Five</a:t>
            </a:r>
          </a:p>
        </p:txBody>
      </p:sp>
      <p:sp>
        <p:nvSpPr>
          <p:cNvPr id="163" name="Shape 163"/>
          <p:cNvSpPr/>
          <p:nvPr>
            <p:ph type="sldNum" sz="quarter" idx="2"/>
          </p:nvPr>
        </p:nvSpPr>
        <p:spPr>
          <a:xfrm>
            <a:off x="10892097" y="8162925"/>
            <a:ext cx="201912" cy="203200"/>
          </a:xfrm>
          <a:prstGeom prst="rect">
            <a:avLst/>
          </a:prstGeom>
        </p:spPr>
        <p:txBody>
          <a:bodyPr lIns="38100" tIns="38100" rIns="38100" bIns="38100"/>
          <a:lstStyle>
            <a:lvl1pPr>
              <a:defRPr sz="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170" name="Shape 170"/>
          <p:cNvSpPr/>
          <p:nvPr>
            <p:ph type="body" idx="1"/>
          </p:nvPr>
        </p:nvSpPr>
        <p:spPr>
          <a:xfrm>
            <a:off x="1327149" y="698498"/>
            <a:ext cx="10350502" cy="8343903"/>
          </a:xfrm>
          <a:prstGeom prst="rect">
            <a:avLst/>
          </a:prstGeom>
        </p:spPr>
        <p:txBody>
          <a:bodyPr anchor="ctr"/>
          <a:lstStyle>
            <a:lvl1pPr algn="ctr">
              <a:lnSpc>
                <a:spcPct val="120000"/>
              </a:lnSpc>
              <a:defRPr i="1">
                <a:solidFill>
                  <a:srgbClr val="00B56E"/>
                </a:solidFill>
              </a:defRPr>
            </a:lvl1pPr>
            <a:lvl2pPr algn="ctr">
              <a:lnSpc>
                <a:spcPct val="120000"/>
              </a:lnSpc>
              <a:defRPr i="1" sz="4400">
                <a:solidFill>
                  <a:srgbClr val="00B56E"/>
                </a:solidFill>
              </a:defRPr>
            </a:lvl2pPr>
            <a:lvl3pPr marL="0" indent="0" algn="ctr">
              <a:lnSpc>
                <a:spcPct val="120000"/>
              </a:lnSpc>
              <a:spcBef>
                <a:spcPts val="2400"/>
              </a:spcBef>
              <a:buClrTx/>
              <a:buSzTx/>
              <a:buFontTx/>
              <a:buNone/>
              <a:defRPr i="1" sz="4400">
                <a:solidFill>
                  <a:srgbClr val="00B56E"/>
                </a:solidFill>
              </a:defRPr>
            </a:lvl3pPr>
            <a:lvl4pPr marL="0" indent="0" algn="ctr">
              <a:lnSpc>
                <a:spcPct val="120000"/>
              </a:lnSpc>
              <a:spcBef>
                <a:spcPts val="2400"/>
              </a:spcBef>
              <a:buClrTx/>
              <a:buSzTx/>
              <a:buFontTx/>
              <a:buNone/>
              <a:defRPr i="1" sz="4400">
                <a:solidFill>
                  <a:srgbClr val="00B56E"/>
                </a:solidFill>
              </a:defRPr>
            </a:lvl4pPr>
            <a:lvl5pPr marL="0" indent="0" algn="ctr">
              <a:lnSpc>
                <a:spcPct val="120000"/>
              </a:lnSpc>
              <a:spcBef>
                <a:spcPts val="2400"/>
              </a:spcBef>
              <a:buClrTx/>
              <a:buSzTx/>
              <a:buFontTx/>
              <a:buNone/>
              <a:defRPr i="1" sz="4400">
                <a:solidFill>
                  <a:srgbClr val="00B56E"/>
                </a:solidFill>
              </a:defRPr>
            </a:lvl5pPr>
          </a:lstStyle>
          <a:p>
            <a:pPr/>
            <a:r>
              <a:t>Body Level One</a:t>
            </a:r>
          </a:p>
          <a:p>
            <a:pPr lvl="1"/>
            <a:r>
              <a:t>Body Level Two</a:t>
            </a:r>
          </a:p>
          <a:p>
            <a:pPr lvl="2"/>
            <a:r>
              <a:t>Body Level Three</a:t>
            </a:r>
          </a:p>
          <a:p>
            <a:pPr lvl="3"/>
            <a:r>
              <a:t>Body Level Four</a:t>
            </a:r>
          </a:p>
          <a:p>
            <a:pPr lvl="4"/>
            <a:r>
              <a:t>Body Level Five</a:t>
            </a:r>
          </a:p>
        </p:txBody>
      </p:sp>
      <p:sp>
        <p:nvSpPr>
          <p:cNvPr id="171" name="Shape 171"/>
          <p:cNvSpPr/>
          <p:nvPr>
            <p:ph type="sldNum" sz="quarter" idx="2"/>
          </p:nvPr>
        </p:nvSpPr>
        <p:spPr>
          <a:xfrm>
            <a:off x="12383111" y="9258300"/>
            <a:ext cx="241435" cy="241298"/>
          </a:xfrm>
          <a:prstGeom prst="rect">
            <a:avLst/>
          </a:prstGeom>
        </p:spPr>
        <p:txBody>
          <a:bodyPr lIns="50798" tIns="50798" rIns="50798" bIns="50798"/>
          <a:lstStyle>
            <a:lvl1pPr>
              <a:defRPr i="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78" name="Shape 178"/>
          <p:cNvSpPr/>
          <p:nvPr>
            <p:ph type="title"/>
          </p:nvPr>
        </p:nvSpPr>
        <p:spPr>
          <a:xfrm>
            <a:off x="1270000" y="3225800"/>
            <a:ext cx="10464800" cy="3302000"/>
          </a:xfrm>
          <a:prstGeom prst="rect">
            <a:avLst/>
          </a:prstGeom>
        </p:spPr>
        <p:txBody>
          <a:bodyPr lIns="50800" tIns="50800" rIns="50800" bIns="50800"/>
          <a:lstStyle>
            <a:lvl1pPr algn="ctr">
              <a:lnSpc>
                <a:spcPct val="100000"/>
              </a:lnSpc>
              <a:defRPr b="0" cap="none" spc="0" sz="8000">
                <a:solidFill>
                  <a:srgbClr val="000000"/>
                </a:solidFill>
                <a:latin typeface="Helvetica Light"/>
                <a:ea typeface="Helvetica Light"/>
                <a:cs typeface="Helvetica Light"/>
                <a:sym typeface="Helvetica Light"/>
              </a:defRPr>
            </a:lvl1pPr>
          </a:lstStyle>
          <a:p>
            <a:pPr/>
            <a:r>
              <a:t>Title Text</a:t>
            </a:r>
          </a:p>
        </p:txBody>
      </p:sp>
      <p:sp>
        <p:nvSpPr>
          <p:cNvPr id="179" name="Shape 179"/>
          <p:cNvSpPr/>
          <p:nvPr>
            <p:ph type="sldNum" sz="quarter" idx="2"/>
          </p:nvPr>
        </p:nvSpPr>
        <p:spPr>
          <a:xfrm>
            <a:off x="6311798" y="9251950"/>
            <a:ext cx="368504" cy="381000"/>
          </a:xfrm>
          <a:prstGeom prst="rect">
            <a:avLst/>
          </a:prstGeom>
        </p:spPr>
        <p:txBody>
          <a:bodyPr/>
          <a:lstStyle>
            <a:lvl1pPr algn="ctr">
              <a:defRPr i="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Content - Green">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Title Text</a:t>
            </a:r>
          </a:p>
        </p:txBody>
      </p:sp>
      <p:sp>
        <p:nvSpPr>
          <p:cNvPr id="21" name="Shape 21"/>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186" name="Shape 186"/>
          <p:cNvSpPr/>
          <p:nvPr>
            <p:ph type="title"/>
          </p:nvPr>
        </p:nvSpPr>
        <p:spPr>
          <a:xfrm>
            <a:off x="952500" y="444500"/>
            <a:ext cx="11099800" cy="2159000"/>
          </a:xfrm>
          <a:prstGeom prst="rect">
            <a:avLst/>
          </a:prstGeom>
        </p:spPr>
        <p:txBody>
          <a:bodyPr lIns="50800" tIns="50800" rIns="50800" bIns="50800"/>
          <a:lstStyle>
            <a:lvl1pPr algn="ctr">
              <a:lnSpc>
                <a:spcPct val="100000"/>
              </a:lnSpc>
              <a:defRPr b="0" cap="none" spc="0" sz="8000">
                <a:solidFill>
                  <a:srgbClr val="000000"/>
                </a:solidFill>
                <a:latin typeface="Helvetica Light"/>
                <a:ea typeface="Helvetica Light"/>
                <a:cs typeface="Helvetica Light"/>
                <a:sym typeface="Helvetica Light"/>
              </a:defRPr>
            </a:lvl1pPr>
          </a:lstStyle>
          <a:p>
            <a:pPr/>
            <a:r>
              <a:t>Title Text</a:t>
            </a:r>
          </a:p>
        </p:txBody>
      </p:sp>
      <p:sp>
        <p:nvSpPr>
          <p:cNvPr id="187" name="Shape 187"/>
          <p:cNvSpPr/>
          <p:nvPr>
            <p:ph type="sldNum" sz="quarter" idx="2"/>
          </p:nvPr>
        </p:nvSpPr>
        <p:spPr>
          <a:xfrm>
            <a:off x="6311798" y="9251950"/>
            <a:ext cx="368504" cy="381000"/>
          </a:xfrm>
          <a:prstGeom prst="rect">
            <a:avLst/>
          </a:prstGeom>
        </p:spPr>
        <p:txBody>
          <a:bodyPr/>
          <a:lstStyle>
            <a:lvl1pPr algn="ctr">
              <a:defRPr i="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Content Spit - Green">
    <p:spTree>
      <p:nvGrpSpPr>
        <p:cNvPr id="1" name=""/>
        <p:cNvGrpSpPr/>
        <p:nvPr/>
      </p:nvGrpSpPr>
      <p:grpSpPr>
        <a:xfrm>
          <a:off x="0" y="0"/>
          <a:ext cx="0" cy="0"/>
          <a:chOff x="0" y="0"/>
          <a:chExt cx="0" cy="0"/>
        </a:xfrm>
      </p:grpSpPr>
      <p:sp>
        <p:nvSpPr>
          <p:cNvPr id="194" name="Shape 194"/>
          <p:cNvSpPr/>
          <p:nvPr>
            <p:ph type="title"/>
          </p:nvPr>
        </p:nvSpPr>
        <p:spPr>
          <a:prstGeom prst="rect">
            <a:avLst/>
          </a:prstGeom>
        </p:spPr>
        <p:txBody>
          <a:bodyPr/>
          <a:lstStyle/>
          <a:p>
            <a:pPr/>
            <a:r>
              <a:t>Title Text</a:t>
            </a:r>
          </a:p>
        </p:txBody>
      </p:sp>
      <p:sp>
        <p:nvSpPr>
          <p:cNvPr id="195" name="Shape 195"/>
          <p:cNvSpPr/>
          <p:nvPr>
            <p:ph type="body" sz="half" idx="1"/>
          </p:nvPr>
        </p:nvSpPr>
        <p:spPr>
          <a:xfrm>
            <a:off x="6502400" y="1422399"/>
            <a:ext cx="6121400" cy="76327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96" name="Shape 19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Content Spit - Green">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p>
            <a:pPr/>
            <a:r>
              <a:t>Title Text</a:t>
            </a:r>
          </a:p>
        </p:txBody>
      </p:sp>
      <p:sp>
        <p:nvSpPr>
          <p:cNvPr id="204" name="Shape 204"/>
          <p:cNvSpPr/>
          <p:nvPr>
            <p:ph type="body" sz="half" idx="1"/>
          </p:nvPr>
        </p:nvSpPr>
        <p:spPr>
          <a:xfrm>
            <a:off x="6502400" y="1422399"/>
            <a:ext cx="6121400" cy="76327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05" name="Shape 20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Content Spit - Green">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a:r>
              <a:t>Title Text</a:t>
            </a:r>
          </a:p>
        </p:txBody>
      </p:sp>
      <p:sp>
        <p:nvSpPr>
          <p:cNvPr id="30" name="Shape 30"/>
          <p:cNvSpPr/>
          <p:nvPr>
            <p:ph type="body" sz="half" idx="1"/>
          </p:nvPr>
        </p:nvSpPr>
        <p:spPr>
          <a:xfrm>
            <a:off x="6502400" y="1422399"/>
            <a:ext cx="6121400" cy="76327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38" name="Shape 38"/>
          <p:cNvSpPr/>
          <p:nvPr/>
        </p:nvSpPr>
        <p:spPr>
          <a:xfrm>
            <a:off x="2019269" y="1574639"/>
            <a:ext cx="8978960" cy="3"/>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39" name="Shape 39"/>
          <p:cNvSpPr/>
          <p:nvPr/>
        </p:nvSpPr>
        <p:spPr>
          <a:xfrm flipV="1">
            <a:off x="2019288" y="367546"/>
            <a:ext cx="8978924" cy="43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40" name="Shape 40"/>
          <p:cNvSpPr/>
          <p:nvPr>
            <p:ph type="title"/>
          </p:nvPr>
        </p:nvSpPr>
        <p:spPr>
          <a:xfrm>
            <a:off x="2019299" y="476249"/>
            <a:ext cx="8966201" cy="977901"/>
          </a:xfrm>
          <a:prstGeom prst="rect">
            <a:avLst/>
          </a:prstGeom>
        </p:spPr>
        <p:txBody>
          <a:bodyPr/>
          <a:lstStyle>
            <a:lvl1pPr algn="ctr">
              <a:defRPr spc="-200" sz="5000"/>
            </a:lvl1pPr>
          </a:lstStyle>
          <a:p>
            <a:pPr/>
            <a:r>
              <a:t>Title Text</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48" name="Shape 48"/>
          <p:cNvSpPr/>
          <p:nvPr>
            <p:ph type="title"/>
          </p:nvPr>
        </p:nvSpPr>
        <p:spPr>
          <a:xfrm>
            <a:off x="539749" y="-1"/>
            <a:ext cx="11925301" cy="7562851"/>
          </a:xfrm>
          <a:prstGeom prst="rect">
            <a:avLst/>
          </a:prstGeom>
        </p:spPr>
        <p:txBody>
          <a:bodyPr anchor="b"/>
          <a:lstStyle>
            <a:lvl1pPr>
              <a:lnSpc>
                <a:spcPct val="60000"/>
              </a:lnSpc>
              <a:defRPr b="0"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49" name="Shape 49"/>
          <p:cNvSpPr/>
          <p:nvPr>
            <p:ph type="body" sz="quarter" idx="1"/>
          </p:nvPr>
        </p:nvSpPr>
        <p:spPr>
          <a:xfrm>
            <a:off x="533399" y="8039100"/>
            <a:ext cx="11938001" cy="1714500"/>
          </a:xfrm>
          <a:prstGeom prst="rect">
            <a:avLst/>
          </a:prstGeom>
        </p:spPr>
        <p:txBody>
          <a:bodyPr/>
          <a:lstStyle>
            <a:lvl1pPr>
              <a:lnSpc>
                <a:spcPct val="100000"/>
              </a:lnSpc>
              <a:spcBef>
                <a:spcPts val="0"/>
              </a:spcBef>
              <a:defRPr sz="2400">
                <a:solidFill>
                  <a:srgbClr val="FFFFFF"/>
                </a:solidFill>
                <a:latin typeface="冬青黑体简体中文 W3"/>
                <a:ea typeface="冬青黑体简体中文 W3"/>
                <a:cs typeface="冬青黑体简体中文 W3"/>
                <a:sym typeface="冬青黑体简体中文 W3"/>
              </a:defRPr>
            </a:lvl1pPr>
            <a:lvl2pPr>
              <a:spcBef>
                <a:spcPts val="0"/>
              </a:spcBef>
              <a:defRPr>
                <a:solidFill>
                  <a:srgbClr val="FFFFFF"/>
                </a:solidFill>
                <a:latin typeface="冬青黑体简体中文 W3"/>
                <a:ea typeface="冬青黑体简体中文 W3"/>
                <a:cs typeface="冬青黑体简体中文 W3"/>
                <a:sym typeface="冬青黑体简体中文 W3"/>
              </a:defRPr>
            </a:lvl2pPr>
            <a:lvl3pPr marL="293076" indent="-293076">
              <a:spcBef>
                <a:spcPts val="0"/>
              </a:spcBef>
              <a:buClrTx/>
              <a:buFontTx/>
              <a:buChar char="•"/>
              <a:defRPr>
                <a:solidFill>
                  <a:srgbClr val="FFFFFF"/>
                </a:solidFill>
                <a:latin typeface="冬青黑体简体中文 W3"/>
                <a:ea typeface="冬青黑体简体中文 W3"/>
                <a:cs typeface="冬青黑体简体中文 W3"/>
                <a:sym typeface="冬青黑体简体中文 W3"/>
              </a:defRPr>
            </a:lvl3pPr>
            <a:lvl4pPr marL="740832" indent="-423332">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50" name="Shape 50"/>
          <p:cNvSpPr/>
          <p:nvPr>
            <p:ph type="sldNum" sz="quarter" idx="2"/>
          </p:nvPr>
        </p:nvSpPr>
        <p:spPr>
          <a:xfrm>
            <a:off x="12442227" y="9258300"/>
            <a:ext cx="183063" cy="152400"/>
          </a:xfrm>
          <a:prstGeom prst="rect">
            <a:avLst/>
          </a:prstGeom>
        </p:spPr>
        <p:txBody>
          <a:bodyPr lIns="0" tIns="0" rIns="0" bIns="0"/>
          <a:lstStyle>
            <a:lvl1pPr>
              <a:defRPr i="0" spc="170">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57" name="Shape 57"/>
          <p:cNvSpPr/>
          <p:nvPr>
            <p:ph type="title"/>
          </p:nvPr>
        </p:nvSpPr>
        <p:spPr>
          <a:xfrm>
            <a:off x="539749" y="-1"/>
            <a:ext cx="11925301" cy="7562851"/>
          </a:xfrm>
          <a:prstGeom prst="rect">
            <a:avLst/>
          </a:prstGeom>
        </p:spPr>
        <p:txBody>
          <a:bodyPr anchor="b"/>
          <a:lstStyle>
            <a:lvl1pPr>
              <a:lnSpc>
                <a:spcPct val="60000"/>
              </a:lnSpc>
              <a:defRPr b="0"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58" name="Shape 58"/>
          <p:cNvSpPr/>
          <p:nvPr>
            <p:ph type="body" sz="quarter" idx="1"/>
          </p:nvPr>
        </p:nvSpPr>
        <p:spPr>
          <a:xfrm>
            <a:off x="533399" y="8039100"/>
            <a:ext cx="11938001" cy="1714500"/>
          </a:xfrm>
          <a:prstGeom prst="rect">
            <a:avLst/>
          </a:prstGeom>
        </p:spPr>
        <p:txBody>
          <a:bodyPr/>
          <a:lstStyle>
            <a:lvl1pPr>
              <a:lnSpc>
                <a:spcPct val="100000"/>
              </a:lnSpc>
              <a:spcBef>
                <a:spcPts val="0"/>
              </a:spcBef>
              <a:defRPr sz="2400">
                <a:solidFill>
                  <a:srgbClr val="FFFFFF"/>
                </a:solidFill>
                <a:latin typeface="冬青黑体简体中文 W3"/>
                <a:ea typeface="冬青黑体简体中文 W3"/>
                <a:cs typeface="冬青黑体简体中文 W3"/>
                <a:sym typeface="冬青黑体简体中文 W3"/>
              </a:defRPr>
            </a:lvl1pPr>
            <a:lvl2pPr>
              <a:spcBef>
                <a:spcPts val="0"/>
              </a:spcBef>
              <a:defRPr>
                <a:solidFill>
                  <a:srgbClr val="FFFFFF"/>
                </a:solidFill>
                <a:latin typeface="冬青黑体简体中文 W3"/>
                <a:ea typeface="冬青黑体简体中文 W3"/>
                <a:cs typeface="冬青黑体简体中文 W3"/>
                <a:sym typeface="冬青黑体简体中文 W3"/>
              </a:defRPr>
            </a:lvl2pPr>
            <a:lvl3pPr marL="293076" indent="-293076">
              <a:spcBef>
                <a:spcPts val="0"/>
              </a:spcBef>
              <a:buClrTx/>
              <a:buFontTx/>
              <a:buChar char="•"/>
              <a:defRPr>
                <a:solidFill>
                  <a:srgbClr val="FFFFFF"/>
                </a:solidFill>
                <a:latin typeface="冬青黑体简体中文 W3"/>
                <a:ea typeface="冬青黑体简体中文 W3"/>
                <a:cs typeface="冬青黑体简体中文 W3"/>
                <a:sym typeface="冬青黑体简体中文 W3"/>
              </a:defRPr>
            </a:lvl3pPr>
            <a:lvl4pPr marL="740832" indent="-423332">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xfrm>
            <a:off x="12442227" y="9258300"/>
            <a:ext cx="183063" cy="152400"/>
          </a:xfrm>
          <a:prstGeom prst="rect">
            <a:avLst/>
          </a:prstGeom>
        </p:spPr>
        <p:txBody>
          <a:bodyPr lIns="0" tIns="0" rIns="0" bIns="0"/>
          <a:lstStyle>
            <a:lvl1pPr>
              <a:defRPr i="0" spc="170">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66" name="Shape 66"/>
          <p:cNvSpPr/>
          <p:nvPr>
            <p:ph type="title"/>
          </p:nvPr>
        </p:nvSpPr>
        <p:spPr>
          <a:xfrm>
            <a:off x="539749" y="-1"/>
            <a:ext cx="11925301" cy="7562851"/>
          </a:xfrm>
          <a:prstGeom prst="rect">
            <a:avLst/>
          </a:prstGeom>
        </p:spPr>
        <p:txBody>
          <a:bodyPr anchor="b"/>
          <a:lstStyle>
            <a:lvl1pPr>
              <a:lnSpc>
                <a:spcPct val="60000"/>
              </a:lnSpc>
              <a:defRPr b="0"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67" name="Shape 67"/>
          <p:cNvSpPr/>
          <p:nvPr>
            <p:ph type="body" sz="quarter" idx="1"/>
          </p:nvPr>
        </p:nvSpPr>
        <p:spPr>
          <a:xfrm>
            <a:off x="533399" y="8039100"/>
            <a:ext cx="11938001" cy="1714500"/>
          </a:xfrm>
          <a:prstGeom prst="rect">
            <a:avLst/>
          </a:prstGeom>
        </p:spPr>
        <p:txBody>
          <a:bodyPr/>
          <a:lstStyle>
            <a:lvl1pPr>
              <a:lnSpc>
                <a:spcPct val="100000"/>
              </a:lnSpc>
              <a:spcBef>
                <a:spcPts val="0"/>
              </a:spcBef>
              <a:defRPr sz="2400">
                <a:solidFill>
                  <a:srgbClr val="FFFFFF"/>
                </a:solidFill>
                <a:latin typeface="冬青黑体简体中文 W3"/>
                <a:ea typeface="冬青黑体简体中文 W3"/>
                <a:cs typeface="冬青黑体简体中文 W3"/>
                <a:sym typeface="冬青黑体简体中文 W3"/>
              </a:defRPr>
            </a:lvl1pPr>
            <a:lvl2pPr>
              <a:spcBef>
                <a:spcPts val="0"/>
              </a:spcBef>
              <a:defRPr>
                <a:solidFill>
                  <a:srgbClr val="FFFFFF"/>
                </a:solidFill>
                <a:latin typeface="冬青黑体简体中文 W3"/>
                <a:ea typeface="冬青黑体简体中文 W3"/>
                <a:cs typeface="冬青黑体简体中文 W3"/>
                <a:sym typeface="冬青黑体简体中文 W3"/>
              </a:defRPr>
            </a:lvl2pPr>
            <a:lvl3pPr marL="293076" indent="-293076">
              <a:spcBef>
                <a:spcPts val="0"/>
              </a:spcBef>
              <a:buClrTx/>
              <a:buFontTx/>
              <a:buChar char="•"/>
              <a:defRPr>
                <a:solidFill>
                  <a:srgbClr val="FFFFFF"/>
                </a:solidFill>
                <a:latin typeface="冬青黑体简体中文 W3"/>
                <a:ea typeface="冬青黑体简体中文 W3"/>
                <a:cs typeface="冬青黑体简体中文 W3"/>
                <a:sym typeface="冬青黑体简体中文 W3"/>
              </a:defRPr>
            </a:lvl3pPr>
            <a:lvl4pPr marL="740832" indent="-423332">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xfrm>
            <a:off x="12442227" y="9258300"/>
            <a:ext cx="183063" cy="152400"/>
          </a:xfrm>
          <a:prstGeom prst="rect">
            <a:avLst/>
          </a:prstGeom>
        </p:spPr>
        <p:txBody>
          <a:bodyPr lIns="0" tIns="0" rIns="0" bIns="0"/>
          <a:lstStyle>
            <a:lvl1pPr>
              <a:defRPr i="0" spc="170">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75" name="Shape 75"/>
          <p:cNvSpPr/>
          <p:nvPr/>
        </p:nvSpPr>
        <p:spPr>
          <a:xfrm>
            <a:off x="2019269" y="1574639"/>
            <a:ext cx="8978960" cy="3"/>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76" name="Shape 76"/>
          <p:cNvSpPr/>
          <p:nvPr/>
        </p:nvSpPr>
        <p:spPr>
          <a:xfrm flipV="1">
            <a:off x="2019288" y="367546"/>
            <a:ext cx="8978924" cy="43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77" name="Shape 77"/>
          <p:cNvSpPr/>
          <p:nvPr>
            <p:ph type="title"/>
          </p:nvPr>
        </p:nvSpPr>
        <p:spPr>
          <a:xfrm>
            <a:off x="2019299" y="476249"/>
            <a:ext cx="8966201" cy="977901"/>
          </a:xfrm>
          <a:prstGeom prst="rect">
            <a:avLst/>
          </a:prstGeom>
        </p:spPr>
        <p:txBody>
          <a:bodyPr/>
          <a:lstStyle>
            <a:lvl1pPr algn="ctr">
              <a:defRPr spc="-200" sz="5000"/>
            </a:lvl1pPr>
          </a:lstStyle>
          <a:p>
            <a:pPr/>
            <a:r>
              <a:t>Title Text</a:t>
            </a:r>
          </a:p>
        </p:txBody>
      </p:sp>
      <p:sp>
        <p:nvSpPr>
          <p:cNvPr id="78" name="Shape 7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85" name="Shape 85"/>
          <p:cNvSpPr/>
          <p:nvPr>
            <p:ph type="title"/>
          </p:nvPr>
        </p:nvSpPr>
        <p:spPr>
          <a:xfrm>
            <a:off x="539749" y="-1"/>
            <a:ext cx="11925301" cy="7562851"/>
          </a:xfrm>
          <a:prstGeom prst="rect">
            <a:avLst/>
          </a:prstGeom>
        </p:spPr>
        <p:txBody>
          <a:bodyPr anchor="b"/>
          <a:lstStyle>
            <a:lvl1pPr>
              <a:lnSpc>
                <a:spcPct val="60000"/>
              </a:lnSpc>
              <a:defRPr b="0"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86" name="Shape 86"/>
          <p:cNvSpPr/>
          <p:nvPr>
            <p:ph type="body" sz="quarter" idx="1"/>
          </p:nvPr>
        </p:nvSpPr>
        <p:spPr>
          <a:xfrm>
            <a:off x="533399" y="8039100"/>
            <a:ext cx="11938001" cy="1714500"/>
          </a:xfrm>
          <a:prstGeom prst="rect">
            <a:avLst/>
          </a:prstGeom>
        </p:spPr>
        <p:txBody>
          <a:bodyPr/>
          <a:lstStyle>
            <a:lvl1pPr>
              <a:lnSpc>
                <a:spcPct val="100000"/>
              </a:lnSpc>
              <a:spcBef>
                <a:spcPts val="0"/>
              </a:spcBef>
              <a:defRPr sz="2400">
                <a:solidFill>
                  <a:srgbClr val="FFFFFF"/>
                </a:solidFill>
                <a:latin typeface="冬青黑体简体中文 W3"/>
                <a:ea typeface="冬青黑体简体中文 W3"/>
                <a:cs typeface="冬青黑体简体中文 W3"/>
                <a:sym typeface="冬青黑体简体中文 W3"/>
              </a:defRPr>
            </a:lvl1pPr>
            <a:lvl2pPr>
              <a:spcBef>
                <a:spcPts val="0"/>
              </a:spcBef>
              <a:defRPr>
                <a:solidFill>
                  <a:srgbClr val="FFFFFF"/>
                </a:solidFill>
                <a:latin typeface="冬青黑体简体中文 W3"/>
                <a:ea typeface="冬青黑体简体中文 W3"/>
                <a:cs typeface="冬青黑体简体中文 W3"/>
                <a:sym typeface="冬青黑体简体中文 W3"/>
              </a:defRPr>
            </a:lvl2pPr>
            <a:lvl3pPr marL="293076" indent="-293076">
              <a:spcBef>
                <a:spcPts val="0"/>
              </a:spcBef>
              <a:buClrTx/>
              <a:buFontTx/>
              <a:buChar char="•"/>
              <a:defRPr>
                <a:solidFill>
                  <a:srgbClr val="FFFFFF"/>
                </a:solidFill>
                <a:latin typeface="冬青黑体简体中文 W3"/>
                <a:ea typeface="冬青黑体简体中文 W3"/>
                <a:cs typeface="冬青黑体简体中文 W3"/>
                <a:sym typeface="冬青黑体简体中文 W3"/>
              </a:defRPr>
            </a:lvl3pPr>
            <a:lvl4pPr marL="740832" indent="-423332">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a:spcBef>
                <a:spcPts val="0"/>
              </a:spcBef>
              <a:buClrTx/>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87" name="Shape 87"/>
          <p:cNvSpPr/>
          <p:nvPr>
            <p:ph type="sldNum" sz="quarter" idx="2"/>
          </p:nvPr>
        </p:nvSpPr>
        <p:spPr>
          <a:xfrm>
            <a:off x="12442227" y="9258300"/>
            <a:ext cx="183063" cy="152400"/>
          </a:xfrm>
          <a:prstGeom prst="rect">
            <a:avLst/>
          </a:prstGeom>
        </p:spPr>
        <p:txBody>
          <a:bodyPr lIns="0" tIns="0" rIns="0" bIns="0"/>
          <a:lstStyle>
            <a:lvl1pPr>
              <a:defRPr i="0" spc="170">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flipV="1">
            <a:off x="393699" y="1193478"/>
            <a:ext cx="12230102" cy="32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3" name="Shape 3"/>
          <p:cNvSpPr/>
          <p:nvPr>
            <p:ph type="title"/>
          </p:nvPr>
        </p:nvSpPr>
        <p:spPr>
          <a:xfrm>
            <a:off x="380999" y="234949"/>
            <a:ext cx="12242801" cy="723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4" name="Shape 4"/>
          <p:cNvSpPr/>
          <p:nvPr>
            <p:ph type="body" idx="1"/>
          </p:nvPr>
        </p:nvSpPr>
        <p:spPr>
          <a:xfrm>
            <a:off x="380999" y="1422399"/>
            <a:ext cx="12242801" cy="76327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a:lnSpc>
                <a:spcPct val="100000"/>
              </a:lnSpc>
              <a:defRPr sz="2400"/>
            </a:lvl2pPr>
            <a:lvl3pPr marL="293076" indent="-293076">
              <a:lnSpc>
                <a:spcPct val="100000"/>
              </a:lnSpc>
              <a:spcBef>
                <a:spcPts val="1200"/>
              </a:spcBef>
              <a:buClr>
                <a:srgbClr val="00B56E"/>
              </a:buClr>
              <a:buFont typeface="Lucida Grande"/>
              <a:buChar char="■"/>
              <a:defRPr sz="2400"/>
            </a:lvl3pPr>
            <a:lvl4pPr marL="599722" indent="-282222">
              <a:lnSpc>
                <a:spcPct val="100000"/>
              </a:lnSpc>
              <a:spcBef>
                <a:spcPts val="1200"/>
              </a:spcBef>
              <a:buClr>
                <a:srgbClr val="00B56E"/>
              </a:buClr>
              <a:buFont typeface="Lucida Grande"/>
              <a:buChar char="●"/>
              <a:defRPr sz="1600"/>
            </a:lvl4pPr>
            <a:lvl5pPr marL="907142" indent="-272142">
              <a:lnSpc>
                <a:spcPct val="100000"/>
              </a:lnSpc>
              <a:spcBef>
                <a:spcPts val="1200"/>
              </a:spcBef>
              <a:buClr>
                <a:srgbClr val="00B56E"/>
              </a:buClr>
              <a:buFont typeface="Lucida Grande"/>
              <a:buChar char="-"/>
              <a:defRPr sz="1200"/>
            </a:lvl5pPr>
          </a:lstStyle>
          <a:p>
            <a:pPr/>
            <a:r>
              <a:t>Body Level One</a:t>
            </a:r>
          </a:p>
          <a:p>
            <a:pPr lvl="1"/>
            <a:r>
              <a:t>Body Level Two</a:t>
            </a:r>
          </a:p>
          <a:p>
            <a:pPr lvl="2"/>
            <a:r>
              <a:t>Body Level Three</a:t>
            </a:r>
          </a:p>
          <a:p>
            <a:pPr lvl="3"/>
            <a:r>
              <a:t>Body Level Four</a:t>
            </a:r>
          </a:p>
          <a:p>
            <a:pPr lvl="4"/>
            <a:r>
              <a:t>Body Level Five</a:t>
            </a:r>
          </a:p>
        </p:txBody>
      </p:sp>
      <p:sp>
        <p:nvSpPr>
          <p:cNvPr id="5" name="Shape 5"/>
          <p:cNvSpPr/>
          <p:nvPr>
            <p:ph type="sldNum" sz="quarter" idx="2"/>
          </p:nvPr>
        </p:nvSpPr>
        <p:spPr>
          <a:xfrm>
            <a:off x="12383107" y="9258300"/>
            <a:ext cx="241438" cy="241300"/>
          </a:xfrm>
          <a:prstGeom prst="rect">
            <a:avLst/>
          </a:prstGeom>
          <a:ln w="12700">
            <a:miter lim="400000"/>
          </a:ln>
        </p:spPr>
        <p:txBody>
          <a:bodyPr wrap="none" lIns="50800" tIns="50800" rIns="50800" bIns="50800">
            <a:spAutoFit/>
          </a:bodyPr>
          <a:lstStyle>
            <a:lvl1pPr algn="r" defTabSz="584200">
              <a:defRPr i="1" sz="900">
                <a:solidFill>
                  <a:srgbClr val="929396"/>
                </a:solidFill>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l" defTabSz="584200" latinLnBrk="0">
        <a:lnSpc>
          <a:spcPct val="70000"/>
        </a:lnSpc>
        <a:spcBef>
          <a:spcPts val="0"/>
        </a:spcBef>
        <a:spcAft>
          <a:spcPts val="0"/>
        </a:spcAft>
        <a:buClrTx/>
        <a:buSzTx/>
        <a:buFontTx/>
        <a:buNone/>
        <a:tabLst/>
        <a:defRPr b="1" baseline="0" cap="all" i="0" spc="-136" strike="noStrike" sz="3400" u="none">
          <a:ln>
            <a:noFill/>
          </a:ln>
          <a:solidFill>
            <a:srgbClr val="00B56E"/>
          </a:solidFill>
          <a:uFillTx/>
          <a:latin typeface="+mn-lt"/>
          <a:ea typeface="+mn-ea"/>
          <a:cs typeface="+mn-cs"/>
          <a:sym typeface="Helvetica"/>
        </a:defRPr>
      </a:lvl1pPr>
      <a:lvl2pPr marL="0" marR="0" indent="228600" algn="l" defTabSz="584200" latinLnBrk="0">
        <a:lnSpc>
          <a:spcPct val="70000"/>
        </a:lnSpc>
        <a:spcBef>
          <a:spcPts val="0"/>
        </a:spcBef>
        <a:spcAft>
          <a:spcPts val="0"/>
        </a:spcAft>
        <a:buClrTx/>
        <a:buSzTx/>
        <a:buFontTx/>
        <a:buNone/>
        <a:tabLst/>
        <a:defRPr b="1" baseline="0" cap="all" i="0" spc="-136" strike="noStrike" sz="3400" u="none">
          <a:ln>
            <a:noFill/>
          </a:ln>
          <a:solidFill>
            <a:srgbClr val="00B56E"/>
          </a:solidFill>
          <a:uFillTx/>
          <a:latin typeface="+mn-lt"/>
          <a:ea typeface="+mn-ea"/>
          <a:cs typeface="+mn-cs"/>
          <a:sym typeface="Helvetica"/>
        </a:defRPr>
      </a:lvl2pPr>
      <a:lvl3pPr marL="0" marR="0" indent="457200" algn="l" defTabSz="584200" latinLnBrk="0">
        <a:lnSpc>
          <a:spcPct val="70000"/>
        </a:lnSpc>
        <a:spcBef>
          <a:spcPts val="0"/>
        </a:spcBef>
        <a:spcAft>
          <a:spcPts val="0"/>
        </a:spcAft>
        <a:buClrTx/>
        <a:buSzTx/>
        <a:buFontTx/>
        <a:buNone/>
        <a:tabLst/>
        <a:defRPr b="1" baseline="0" cap="all" i="0" spc="-136" strike="noStrike" sz="3400" u="none">
          <a:ln>
            <a:noFill/>
          </a:ln>
          <a:solidFill>
            <a:srgbClr val="00B56E"/>
          </a:solidFill>
          <a:uFillTx/>
          <a:latin typeface="+mn-lt"/>
          <a:ea typeface="+mn-ea"/>
          <a:cs typeface="+mn-cs"/>
          <a:sym typeface="Helvetica"/>
        </a:defRPr>
      </a:lvl3pPr>
      <a:lvl4pPr marL="0" marR="0" indent="685800" algn="l" defTabSz="584200" latinLnBrk="0">
        <a:lnSpc>
          <a:spcPct val="70000"/>
        </a:lnSpc>
        <a:spcBef>
          <a:spcPts val="0"/>
        </a:spcBef>
        <a:spcAft>
          <a:spcPts val="0"/>
        </a:spcAft>
        <a:buClrTx/>
        <a:buSzTx/>
        <a:buFontTx/>
        <a:buNone/>
        <a:tabLst/>
        <a:defRPr b="1" baseline="0" cap="all" i="0" spc="-136" strike="noStrike" sz="3400" u="none">
          <a:ln>
            <a:noFill/>
          </a:ln>
          <a:solidFill>
            <a:srgbClr val="00B56E"/>
          </a:solidFill>
          <a:uFillTx/>
          <a:latin typeface="+mn-lt"/>
          <a:ea typeface="+mn-ea"/>
          <a:cs typeface="+mn-cs"/>
          <a:sym typeface="Helvetica"/>
        </a:defRPr>
      </a:lvl4pPr>
      <a:lvl5pPr marL="0" marR="0" indent="914400" algn="l" defTabSz="584200" latinLnBrk="0">
        <a:lnSpc>
          <a:spcPct val="70000"/>
        </a:lnSpc>
        <a:spcBef>
          <a:spcPts val="0"/>
        </a:spcBef>
        <a:spcAft>
          <a:spcPts val="0"/>
        </a:spcAft>
        <a:buClrTx/>
        <a:buSzTx/>
        <a:buFontTx/>
        <a:buNone/>
        <a:tabLst/>
        <a:defRPr b="1" baseline="0" cap="all" i="0" spc="-136" strike="noStrike" sz="3400" u="none">
          <a:ln>
            <a:noFill/>
          </a:ln>
          <a:solidFill>
            <a:srgbClr val="00B56E"/>
          </a:solidFill>
          <a:uFillTx/>
          <a:latin typeface="+mn-lt"/>
          <a:ea typeface="+mn-ea"/>
          <a:cs typeface="+mn-cs"/>
          <a:sym typeface="Helvetica"/>
        </a:defRPr>
      </a:lvl5pPr>
      <a:lvl6pPr marL="0" marR="0" indent="1143000" algn="l" defTabSz="584200" latinLnBrk="0">
        <a:lnSpc>
          <a:spcPct val="70000"/>
        </a:lnSpc>
        <a:spcBef>
          <a:spcPts val="0"/>
        </a:spcBef>
        <a:spcAft>
          <a:spcPts val="0"/>
        </a:spcAft>
        <a:buClrTx/>
        <a:buSzTx/>
        <a:buFontTx/>
        <a:buNone/>
        <a:tabLst/>
        <a:defRPr b="1" baseline="0" cap="all" i="0" spc="-136" strike="noStrike" sz="3400" u="none">
          <a:ln>
            <a:noFill/>
          </a:ln>
          <a:solidFill>
            <a:srgbClr val="00B56E"/>
          </a:solidFill>
          <a:uFillTx/>
          <a:latin typeface="+mn-lt"/>
          <a:ea typeface="+mn-ea"/>
          <a:cs typeface="+mn-cs"/>
          <a:sym typeface="Helvetica"/>
        </a:defRPr>
      </a:lvl6pPr>
      <a:lvl7pPr marL="0" marR="0" indent="1371600" algn="l" defTabSz="584200" latinLnBrk="0">
        <a:lnSpc>
          <a:spcPct val="70000"/>
        </a:lnSpc>
        <a:spcBef>
          <a:spcPts val="0"/>
        </a:spcBef>
        <a:spcAft>
          <a:spcPts val="0"/>
        </a:spcAft>
        <a:buClrTx/>
        <a:buSzTx/>
        <a:buFontTx/>
        <a:buNone/>
        <a:tabLst/>
        <a:defRPr b="1" baseline="0" cap="all" i="0" spc="-136" strike="noStrike" sz="3400" u="none">
          <a:ln>
            <a:noFill/>
          </a:ln>
          <a:solidFill>
            <a:srgbClr val="00B56E"/>
          </a:solidFill>
          <a:uFillTx/>
          <a:latin typeface="+mn-lt"/>
          <a:ea typeface="+mn-ea"/>
          <a:cs typeface="+mn-cs"/>
          <a:sym typeface="Helvetica"/>
        </a:defRPr>
      </a:lvl7pPr>
      <a:lvl8pPr marL="0" marR="0" indent="1600200" algn="l" defTabSz="584200" latinLnBrk="0">
        <a:lnSpc>
          <a:spcPct val="70000"/>
        </a:lnSpc>
        <a:spcBef>
          <a:spcPts val="0"/>
        </a:spcBef>
        <a:spcAft>
          <a:spcPts val="0"/>
        </a:spcAft>
        <a:buClrTx/>
        <a:buSzTx/>
        <a:buFontTx/>
        <a:buNone/>
        <a:tabLst/>
        <a:defRPr b="1" baseline="0" cap="all" i="0" spc="-136" strike="noStrike" sz="3400" u="none">
          <a:ln>
            <a:noFill/>
          </a:ln>
          <a:solidFill>
            <a:srgbClr val="00B56E"/>
          </a:solidFill>
          <a:uFillTx/>
          <a:latin typeface="+mn-lt"/>
          <a:ea typeface="+mn-ea"/>
          <a:cs typeface="+mn-cs"/>
          <a:sym typeface="Helvetica"/>
        </a:defRPr>
      </a:lvl8pPr>
      <a:lvl9pPr marL="0" marR="0" indent="1828800" algn="l" defTabSz="584200" latinLnBrk="0">
        <a:lnSpc>
          <a:spcPct val="70000"/>
        </a:lnSpc>
        <a:spcBef>
          <a:spcPts val="0"/>
        </a:spcBef>
        <a:spcAft>
          <a:spcPts val="0"/>
        </a:spcAft>
        <a:buClrTx/>
        <a:buSzTx/>
        <a:buFontTx/>
        <a:buNone/>
        <a:tabLst/>
        <a:defRPr b="1" baseline="0" cap="all" i="0" spc="-136" strike="noStrike" sz="3400" u="none">
          <a:ln>
            <a:noFill/>
          </a:ln>
          <a:solidFill>
            <a:srgbClr val="00B56E"/>
          </a:solidFill>
          <a:uFillTx/>
          <a:latin typeface="+mn-lt"/>
          <a:ea typeface="+mn-ea"/>
          <a:cs typeface="+mn-cs"/>
          <a:sym typeface="Helvetica"/>
        </a:defRPr>
      </a:lvl9pPr>
    </p:titleStyle>
    <p:bodyStyle>
      <a:lvl1pPr marL="0" marR="0" indent="0" algn="l" defTabSz="584200" latinLnBrk="0">
        <a:lnSpc>
          <a:spcPct val="80000"/>
        </a:lnSpc>
        <a:spcBef>
          <a:spcPts val="240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Helvetica"/>
        </a:defRPr>
      </a:lvl1pPr>
      <a:lvl2pPr marL="0" marR="0" indent="0" algn="l" defTabSz="584200" latinLnBrk="0">
        <a:lnSpc>
          <a:spcPct val="80000"/>
        </a:lnSpc>
        <a:spcBef>
          <a:spcPts val="240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Helvetica"/>
        </a:defRPr>
      </a:lvl2pPr>
      <a:lvl3pPr marL="537307" marR="0" indent="-537307" algn="l" defTabSz="584200" latinLnBrk="0">
        <a:lnSpc>
          <a:spcPct val="80000"/>
        </a:lnSpc>
        <a:spcBef>
          <a:spcPts val="2400"/>
        </a:spcBef>
        <a:spcAft>
          <a:spcPts val="0"/>
        </a:spcAft>
        <a:buClrTx/>
        <a:buSzPct val="100000"/>
        <a:buFontTx/>
        <a:buChar char="•"/>
        <a:tabLst/>
        <a:defRPr b="0" baseline="0" cap="none" i="0" spc="0" strike="noStrike" sz="4400" u="none">
          <a:ln>
            <a:noFill/>
          </a:ln>
          <a:solidFill>
            <a:srgbClr val="000000"/>
          </a:solidFill>
          <a:uFillTx/>
          <a:latin typeface="+mn-lt"/>
          <a:ea typeface="+mn-ea"/>
          <a:cs typeface="+mn-cs"/>
          <a:sym typeface="Helvetica"/>
        </a:defRPr>
      </a:lvl3pPr>
      <a:lvl4pPr marL="1093611" marR="0" indent="-776111" algn="l" defTabSz="584200" latinLnBrk="0">
        <a:lnSpc>
          <a:spcPct val="80000"/>
        </a:lnSpc>
        <a:spcBef>
          <a:spcPts val="2400"/>
        </a:spcBef>
        <a:spcAft>
          <a:spcPts val="0"/>
        </a:spcAft>
        <a:buClrTx/>
        <a:buSzPct val="100000"/>
        <a:buFontTx/>
        <a:buChar char="•"/>
        <a:tabLst/>
        <a:defRPr b="0" baseline="0" cap="none" i="0" spc="0" strike="noStrike" sz="4400" u="none">
          <a:ln>
            <a:noFill/>
          </a:ln>
          <a:solidFill>
            <a:srgbClr val="000000"/>
          </a:solidFill>
          <a:uFillTx/>
          <a:latin typeface="+mn-lt"/>
          <a:ea typeface="+mn-ea"/>
          <a:cs typeface="+mn-cs"/>
          <a:sym typeface="Helvetica"/>
        </a:defRPr>
      </a:lvl4pPr>
      <a:lvl5pPr marL="1632857" marR="0" indent="-997857" algn="l" defTabSz="584200" latinLnBrk="0">
        <a:lnSpc>
          <a:spcPct val="80000"/>
        </a:lnSpc>
        <a:spcBef>
          <a:spcPts val="2400"/>
        </a:spcBef>
        <a:spcAft>
          <a:spcPts val="0"/>
        </a:spcAft>
        <a:buClrTx/>
        <a:buSzPct val="100000"/>
        <a:buFontTx/>
        <a:buChar char="•"/>
        <a:tabLst/>
        <a:defRPr b="0" baseline="0" cap="none" i="0" spc="0" strike="noStrike" sz="4400" u="none">
          <a:ln>
            <a:noFill/>
          </a:ln>
          <a:solidFill>
            <a:srgbClr val="000000"/>
          </a:solidFill>
          <a:uFillTx/>
          <a:latin typeface="+mn-lt"/>
          <a:ea typeface="+mn-ea"/>
          <a:cs typeface="+mn-cs"/>
          <a:sym typeface="Helvetica"/>
        </a:defRPr>
      </a:lvl5pPr>
      <a:lvl6pPr marL="1950357" marR="0" indent="-997857" algn="l" defTabSz="584200" latinLnBrk="0">
        <a:lnSpc>
          <a:spcPct val="80000"/>
        </a:lnSpc>
        <a:spcBef>
          <a:spcPts val="2400"/>
        </a:spcBef>
        <a:spcAft>
          <a:spcPts val="0"/>
        </a:spcAft>
        <a:buClrTx/>
        <a:buSzPct val="100000"/>
        <a:buFontTx/>
        <a:buChar char="•"/>
        <a:tabLst/>
        <a:defRPr b="0" baseline="0" cap="none" i="0" spc="0" strike="noStrike" sz="4400" u="none">
          <a:ln>
            <a:noFill/>
          </a:ln>
          <a:solidFill>
            <a:srgbClr val="000000"/>
          </a:solidFill>
          <a:uFillTx/>
          <a:latin typeface="+mn-lt"/>
          <a:ea typeface="+mn-ea"/>
          <a:cs typeface="+mn-cs"/>
          <a:sym typeface="Helvetica"/>
        </a:defRPr>
      </a:lvl6pPr>
      <a:lvl7pPr marL="2267857" marR="0" indent="-997857" algn="l" defTabSz="584200" latinLnBrk="0">
        <a:lnSpc>
          <a:spcPct val="80000"/>
        </a:lnSpc>
        <a:spcBef>
          <a:spcPts val="2400"/>
        </a:spcBef>
        <a:spcAft>
          <a:spcPts val="0"/>
        </a:spcAft>
        <a:buClrTx/>
        <a:buSzPct val="100000"/>
        <a:buFontTx/>
        <a:buChar char="•"/>
        <a:tabLst/>
        <a:defRPr b="0" baseline="0" cap="none" i="0" spc="0" strike="noStrike" sz="4400" u="none">
          <a:ln>
            <a:noFill/>
          </a:ln>
          <a:solidFill>
            <a:srgbClr val="000000"/>
          </a:solidFill>
          <a:uFillTx/>
          <a:latin typeface="+mn-lt"/>
          <a:ea typeface="+mn-ea"/>
          <a:cs typeface="+mn-cs"/>
          <a:sym typeface="Helvetica"/>
        </a:defRPr>
      </a:lvl7pPr>
      <a:lvl8pPr marL="2585357" marR="0" indent="-997857" algn="l" defTabSz="584200" latinLnBrk="0">
        <a:lnSpc>
          <a:spcPct val="80000"/>
        </a:lnSpc>
        <a:spcBef>
          <a:spcPts val="2400"/>
        </a:spcBef>
        <a:spcAft>
          <a:spcPts val="0"/>
        </a:spcAft>
        <a:buClrTx/>
        <a:buSzPct val="100000"/>
        <a:buFontTx/>
        <a:buChar char="•"/>
        <a:tabLst/>
        <a:defRPr b="0" baseline="0" cap="none" i="0" spc="0" strike="noStrike" sz="4400" u="none">
          <a:ln>
            <a:noFill/>
          </a:ln>
          <a:solidFill>
            <a:srgbClr val="000000"/>
          </a:solidFill>
          <a:uFillTx/>
          <a:latin typeface="+mn-lt"/>
          <a:ea typeface="+mn-ea"/>
          <a:cs typeface="+mn-cs"/>
          <a:sym typeface="Helvetica"/>
        </a:defRPr>
      </a:lvl8pPr>
      <a:lvl9pPr marL="2902857" marR="0" indent="-997857" algn="l" defTabSz="584200" latinLnBrk="0">
        <a:lnSpc>
          <a:spcPct val="80000"/>
        </a:lnSpc>
        <a:spcBef>
          <a:spcPts val="2400"/>
        </a:spcBef>
        <a:spcAft>
          <a:spcPts val="0"/>
        </a:spcAft>
        <a:buClrTx/>
        <a:buSzPct val="100000"/>
        <a:buFontTx/>
        <a:buChar char="•"/>
        <a:tabLst/>
        <a:defRPr b="0" baseline="0" cap="none" i="0" spc="0" strike="noStrike" sz="4400" u="none">
          <a:ln>
            <a:noFill/>
          </a:ln>
          <a:solidFill>
            <a:srgbClr val="000000"/>
          </a:solidFill>
          <a:uFillTx/>
          <a:latin typeface="+mn-lt"/>
          <a:ea typeface="+mn-ea"/>
          <a:cs typeface="+mn-cs"/>
          <a:sym typeface="Helvetica"/>
        </a:defRPr>
      </a:lvl9pPr>
    </p:bodyStyle>
    <p:otherStyle>
      <a:lvl1pPr marL="0" marR="0" indent="0" algn="r" defTabSz="584200" latinLnBrk="0">
        <a:lnSpc>
          <a:spcPct val="100000"/>
        </a:lnSpc>
        <a:spcBef>
          <a:spcPts val="0"/>
        </a:spcBef>
        <a:spcAft>
          <a:spcPts val="0"/>
        </a:spcAft>
        <a:buClrTx/>
        <a:buSzTx/>
        <a:buFontTx/>
        <a:buNone/>
        <a:tabLst/>
        <a:defRPr b="0" baseline="0" cap="none" i="1" spc="0" strike="noStrike" sz="900" u="none">
          <a:ln>
            <a:noFill/>
          </a:ln>
          <a:solidFill>
            <a:schemeClr val="tx1"/>
          </a:solidFill>
          <a:uFillTx/>
          <a:latin typeface="+mn-lt"/>
          <a:ea typeface="+mn-ea"/>
          <a:cs typeface="+mn-cs"/>
          <a:sym typeface="Helvetica"/>
        </a:defRPr>
      </a:lvl1pPr>
      <a:lvl2pPr marL="0" marR="0" indent="228600" algn="r" defTabSz="584200" latinLnBrk="0">
        <a:lnSpc>
          <a:spcPct val="100000"/>
        </a:lnSpc>
        <a:spcBef>
          <a:spcPts val="0"/>
        </a:spcBef>
        <a:spcAft>
          <a:spcPts val="0"/>
        </a:spcAft>
        <a:buClrTx/>
        <a:buSzTx/>
        <a:buFontTx/>
        <a:buNone/>
        <a:tabLst/>
        <a:defRPr b="0" baseline="0" cap="none" i="1" spc="0" strike="noStrike" sz="900" u="none">
          <a:ln>
            <a:noFill/>
          </a:ln>
          <a:solidFill>
            <a:schemeClr val="tx1"/>
          </a:solidFill>
          <a:uFillTx/>
          <a:latin typeface="+mn-lt"/>
          <a:ea typeface="+mn-ea"/>
          <a:cs typeface="+mn-cs"/>
          <a:sym typeface="Helvetica"/>
        </a:defRPr>
      </a:lvl2pPr>
      <a:lvl3pPr marL="0" marR="0" indent="457200" algn="r" defTabSz="584200" latinLnBrk="0">
        <a:lnSpc>
          <a:spcPct val="100000"/>
        </a:lnSpc>
        <a:spcBef>
          <a:spcPts val="0"/>
        </a:spcBef>
        <a:spcAft>
          <a:spcPts val="0"/>
        </a:spcAft>
        <a:buClrTx/>
        <a:buSzTx/>
        <a:buFontTx/>
        <a:buNone/>
        <a:tabLst/>
        <a:defRPr b="0" baseline="0" cap="none" i="1" spc="0" strike="noStrike" sz="900" u="none">
          <a:ln>
            <a:noFill/>
          </a:ln>
          <a:solidFill>
            <a:schemeClr val="tx1"/>
          </a:solidFill>
          <a:uFillTx/>
          <a:latin typeface="+mn-lt"/>
          <a:ea typeface="+mn-ea"/>
          <a:cs typeface="+mn-cs"/>
          <a:sym typeface="Helvetica"/>
        </a:defRPr>
      </a:lvl3pPr>
      <a:lvl4pPr marL="0" marR="0" indent="685800" algn="r" defTabSz="584200" latinLnBrk="0">
        <a:lnSpc>
          <a:spcPct val="100000"/>
        </a:lnSpc>
        <a:spcBef>
          <a:spcPts val="0"/>
        </a:spcBef>
        <a:spcAft>
          <a:spcPts val="0"/>
        </a:spcAft>
        <a:buClrTx/>
        <a:buSzTx/>
        <a:buFontTx/>
        <a:buNone/>
        <a:tabLst/>
        <a:defRPr b="0" baseline="0" cap="none" i="1" spc="0" strike="noStrike" sz="900" u="none">
          <a:ln>
            <a:noFill/>
          </a:ln>
          <a:solidFill>
            <a:schemeClr val="tx1"/>
          </a:solidFill>
          <a:uFillTx/>
          <a:latin typeface="+mn-lt"/>
          <a:ea typeface="+mn-ea"/>
          <a:cs typeface="+mn-cs"/>
          <a:sym typeface="Helvetica"/>
        </a:defRPr>
      </a:lvl4pPr>
      <a:lvl5pPr marL="0" marR="0" indent="914400" algn="r" defTabSz="584200" latinLnBrk="0">
        <a:lnSpc>
          <a:spcPct val="100000"/>
        </a:lnSpc>
        <a:spcBef>
          <a:spcPts val="0"/>
        </a:spcBef>
        <a:spcAft>
          <a:spcPts val="0"/>
        </a:spcAft>
        <a:buClrTx/>
        <a:buSzTx/>
        <a:buFontTx/>
        <a:buNone/>
        <a:tabLst/>
        <a:defRPr b="0" baseline="0" cap="none" i="1" spc="0" strike="noStrike" sz="900" u="none">
          <a:ln>
            <a:noFill/>
          </a:ln>
          <a:solidFill>
            <a:schemeClr val="tx1"/>
          </a:solidFill>
          <a:uFillTx/>
          <a:latin typeface="+mn-lt"/>
          <a:ea typeface="+mn-ea"/>
          <a:cs typeface="+mn-cs"/>
          <a:sym typeface="Helvetica"/>
        </a:defRPr>
      </a:lvl5pPr>
      <a:lvl6pPr marL="0" marR="0" indent="1143000" algn="r" defTabSz="584200" latinLnBrk="0">
        <a:lnSpc>
          <a:spcPct val="100000"/>
        </a:lnSpc>
        <a:spcBef>
          <a:spcPts val="0"/>
        </a:spcBef>
        <a:spcAft>
          <a:spcPts val="0"/>
        </a:spcAft>
        <a:buClrTx/>
        <a:buSzTx/>
        <a:buFontTx/>
        <a:buNone/>
        <a:tabLst/>
        <a:defRPr b="0" baseline="0" cap="none" i="1" spc="0" strike="noStrike" sz="900" u="none">
          <a:ln>
            <a:noFill/>
          </a:ln>
          <a:solidFill>
            <a:schemeClr val="tx1"/>
          </a:solidFill>
          <a:uFillTx/>
          <a:latin typeface="+mn-lt"/>
          <a:ea typeface="+mn-ea"/>
          <a:cs typeface="+mn-cs"/>
          <a:sym typeface="Helvetica"/>
        </a:defRPr>
      </a:lvl6pPr>
      <a:lvl7pPr marL="0" marR="0" indent="1371600" algn="r" defTabSz="584200" latinLnBrk="0">
        <a:lnSpc>
          <a:spcPct val="100000"/>
        </a:lnSpc>
        <a:spcBef>
          <a:spcPts val="0"/>
        </a:spcBef>
        <a:spcAft>
          <a:spcPts val="0"/>
        </a:spcAft>
        <a:buClrTx/>
        <a:buSzTx/>
        <a:buFontTx/>
        <a:buNone/>
        <a:tabLst/>
        <a:defRPr b="0" baseline="0" cap="none" i="1" spc="0" strike="noStrike" sz="900" u="none">
          <a:ln>
            <a:noFill/>
          </a:ln>
          <a:solidFill>
            <a:schemeClr val="tx1"/>
          </a:solidFill>
          <a:uFillTx/>
          <a:latin typeface="+mn-lt"/>
          <a:ea typeface="+mn-ea"/>
          <a:cs typeface="+mn-cs"/>
          <a:sym typeface="Helvetica"/>
        </a:defRPr>
      </a:lvl7pPr>
      <a:lvl8pPr marL="0" marR="0" indent="1600200" algn="r" defTabSz="584200" latinLnBrk="0">
        <a:lnSpc>
          <a:spcPct val="100000"/>
        </a:lnSpc>
        <a:spcBef>
          <a:spcPts val="0"/>
        </a:spcBef>
        <a:spcAft>
          <a:spcPts val="0"/>
        </a:spcAft>
        <a:buClrTx/>
        <a:buSzTx/>
        <a:buFontTx/>
        <a:buNone/>
        <a:tabLst/>
        <a:defRPr b="0" baseline="0" cap="none" i="1" spc="0" strike="noStrike" sz="900" u="none">
          <a:ln>
            <a:noFill/>
          </a:ln>
          <a:solidFill>
            <a:schemeClr val="tx1"/>
          </a:solidFill>
          <a:uFillTx/>
          <a:latin typeface="+mn-lt"/>
          <a:ea typeface="+mn-ea"/>
          <a:cs typeface="+mn-cs"/>
          <a:sym typeface="Helvetica"/>
        </a:defRPr>
      </a:lvl8pPr>
      <a:lvl9pPr marL="0" marR="0" indent="1828800" algn="r" defTabSz="584200" latinLnBrk="0">
        <a:lnSpc>
          <a:spcPct val="100000"/>
        </a:lnSpc>
        <a:spcBef>
          <a:spcPts val="0"/>
        </a:spcBef>
        <a:spcAft>
          <a:spcPts val="0"/>
        </a:spcAft>
        <a:buClrTx/>
        <a:buSzTx/>
        <a:buFontTx/>
        <a:buNone/>
        <a:tabLst/>
        <a:defRPr b="0" baseline="0" cap="none" i="1" spc="0" strike="noStrike" sz="900" u="none">
          <a:ln>
            <a:noFill/>
          </a:ln>
          <a:solidFill>
            <a:schemeClr val="tx1"/>
          </a:solidFill>
          <a:uFillTx/>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1.pn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2.png"/></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 Id="rId3" Type="http://schemas.openxmlformats.org/officeDocument/2006/relationships/image" Target="../media/image74.png"/></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mfornos/awesome-microservices" TargetMode="External"/><Relationship Id="rId3" Type="http://schemas.openxmlformats.org/officeDocument/2006/relationships/image" Target="../media/image39.png"/><Relationship Id="rId4" Type="http://schemas.openxmlformats.org/officeDocument/2006/relationships/image" Target="../media/image4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hyperlink" Target="https://dzone.com/articles/microservice-design-patterns" TargetMode="Externa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 Id="rId3" Type="http://schemas.openxmlformats.org/officeDocument/2006/relationships/image" Target="../media/image48.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50.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 Id="rId3" Type="http://schemas.openxmlformats.org/officeDocument/2006/relationships/image" Target="../media/image63.pn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p>
            <a:pPr defTabSz="420624">
              <a:defRPr spc="-302" sz="6048"/>
            </a:pPr>
            <a:r>
              <a:t>微服务的生态系统、参考模型</a:t>
            </a:r>
          </a:p>
          <a:p>
            <a:pPr defTabSz="420624">
              <a:defRPr spc="-302" sz="6048"/>
            </a:pPr>
            <a:br/>
            <a:r>
              <a:t>和应用实践</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0" name="Shape 270"/>
          <p:cNvSpPr/>
          <p:nvPr/>
        </p:nvSpPr>
        <p:spPr>
          <a:xfrm>
            <a:off x="9034584" y="6667386"/>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需求响应力</a:t>
            </a:r>
          </a:p>
        </p:txBody>
      </p:sp>
      <p:sp>
        <p:nvSpPr>
          <p:cNvPr id="271" name="Shape 271"/>
          <p:cNvSpPr/>
          <p:nvPr/>
        </p:nvSpPr>
        <p:spPr>
          <a:xfrm>
            <a:off x="9047284" y="5444202"/>
            <a:ext cx="2200149" cy="47536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快速上线能力</a:t>
            </a:r>
          </a:p>
        </p:txBody>
      </p:sp>
      <p:sp>
        <p:nvSpPr>
          <p:cNvPr id="272" name="Shape 272"/>
          <p:cNvSpPr/>
          <p:nvPr/>
        </p:nvSpPr>
        <p:spPr>
          <a:xfrm>
            <a:off x="9034584" y="6068494"/>
            <a:ext cx="2200149" cy="47536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模块独立发布</a:t>
            </a:r>
          </a:p>
        </p:txBody>
      </p:sp>
      <p:sp>
        <p:nvSpPr>
          <p:cNvPr id="273" name="Shape 273"/>
          <p:cNvSpPr/>
          <p:nvPr/>
        </p:nvSpPr>
        <p:spPr>
          <a:xfrm>
            <a:off x="9034584" y="7266278"/>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技术多样性</a:t>
            </a:r>
          </a:p>
        </p:txBody>
      </p:sp>
      <p:sp>
        <p:nvSpPr>
          <p:cNvPr id="274" name="Shape 274"/>
          <p:cNvSpPr/>
          <p:nvPr/>
        </p:nvSpPr>
        <p:spPr>
          <a:xfrm>
            <a:off x="2094922" y="2988651"/>
            <a:ext cx="12095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可用性</a:t>
            </a:r>
          </a:p>
        </p:txBody>
      </p:sp>
      <p:sp>
        <p:nvSpPr>
          <p:cNvPr id="275" name="Shape 275"/>
          <p:cNvSpPr/>
          <p:nvPr/>
        </p:nvSpPr>
        <p:spPr>
          <a:xfrm>
            <a:off x="2094922" y="3581671"/>
            <a:ext cx="1209549"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容错性</a:t>
            </a:r>
          </a:p>
        </p:txBody>
      </p:sp>
      <p:sp>
        <p:nvSpPr>
          <p:cNvPr id="276" name="Shape 276"/>
          <p:cNvSpPr/>
          <p:nvPr/>
        </p:nvSpPr>
        <p:spPr>
          <a:xfrm>
            <a:off x="2094922" y="4212791"/>
            <a:ext cx="1565149"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可管理性</a:t>
            </a:r>
          </a:p>
        </p:txBody>
      </p:sp>
      <p:sp>
        <p:nvSpPr>
          <p:cNvPr id="277" name="Shape 277"/>
          <p:cNvSpPr/>
          <p:nvPr/>
        </p:nvSpPr>
        <p:spPr>
          <a:xfrm>
            <a:off x="2094922" y="4818512"/>
            <a:ext cx="15651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可替代性</a:t>
            </a:r>
          </a:p>
        </p:txBody>
      </p:sp>
      <p:sp>
        <p:nvSpPr>
          <p:cNvPr id="278" name="Shape 278"/>
          <p:cNvSpPr/>
          <p:nvPr/>
        </p:nvSpPr>
        <p:spPr>
          <a:xfrm>
            <a:off x="2094922" y="5424232"/>
            <a:ext cx="15651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可测试性</a:t>
            </a:r>
          </a:p>
        </p:txBody>
      </p:sp>
      <p:sp>
        <p:nvSpPr>
          <p:cNvPr id="279" name="Shape 279"/>
          <p:cNvSpPr/>
          <p:nvPr/>
        </p:nvSpPr>
        <p:spPr>
          <a:xfrm>
            <a:off x="9034584" y="7891908"/>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创新与尝试</a:t>
            </a:r>
          </a:p>
        </p:txBody>
      </p:sp>
      <p:sp>
        <p:nvSpPr>
          <p:cNvPr id="280" name="Shape 280"/>
          <p:cNvSpPr/>
          <p:nvPr/>
        </p:nvSpPr>
        <p:spPr>
          <a:xfrm flipV="1">
            <a:off x="4231324" y="2493804"/>
            <a:ext cx="1" cy="3912957"/>
          </a:xfrm>
          <a:prstGeom prst="line">
            <a:avLst/>
          </a:prstGeom>
          <a:ln w="63500">
            <a:solidFill>
              <a:srgbClr val="000000"/>
            </a:solidFill>
            <a:bevel/>
            <a:tailEnd type="triangle"/>
          </a:ln>
        </p:spPr>
        <p:txBody>
          <a:bodyPr lIns="65023" tIns="65023" rIns="65023" bIns="65023"/>
          <a:lstStyle/>
          <a:p>
            <a:pPr>
              <a:defRPr sz="1600">
                <a:latin typeface="+mn-lt"/>
                <a:ea typeface="+mn-ea"/>
                <a:cs typeface="+mn-cs"/>
                <a:sym typeface="Helvetica"/>
              </a:defRPr>
            </a:pPr>
          </a:p>
        </p:txBody>
      </p:sp>
      <p:sp>
        <p:nvSpPr>
          <p:cNvPr id="281" name="Shape 281"/>
          <p:cNvSpPr/>
          <p:nvPr/>
        </p:nvSpPr>
        <p:spPr>
          <a:xfrm>
            <a:off x="4226435" y="6425428"/>
            <a:ext cx="4551930" cy="1"/>
          </a:xfrm>
          <a:prstGeom prst="line">
            <a:avLst/>
          </a:prstGeom>
          <a:ln w="63500">
            <a:solidFill>
              <a:srgbClr val="000000"/>
            </a:solidFill>
            <a:bevel/>
            <a:tailEnd type="triangle"/>
          </a:ln>
        </p:spPr>
        <p:txBody>
          <a:bodyPr lIns="65023" tIns="65023" rIns="65023" bIns="65023"/>
          <a:lstStyle/>
          <a:p>
            <a:pPr>
              <a:defRPr sz="1600">
                <a:latin typeface="+mn-lt"/>
                <a:ea typeface="+mn-ea"/>
                <a:cs typeface="+mn-cs"/>
                <a:sym typeface="Helvetica"/>
              </a:defRPr>
            </a:pPr>
          </a:p>
        </p:txBody>
      </p:sp>
      <p:sp>
        <p:nvSpPr>
          <p:cNvPr id="282" name="Shape 282"/>
          <p:cNvSpPr/>
          <p:nvPr/>
        </p:nvSpPr>
        <p:spPr>
          <a:xfrm>
            <a:off x="5556028" y="6357442"/>
            <a:ext cx="2115478"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Speed</a:t>
            </a:r>
          </a:p>
        </p:txBody>
      </p:sp>
      <p:sp>
        <p:nvSpPr>
          <p:cNvPr id="283" name="Shape 283"/>
          <p:cNvSpPr/>
          <p:nvPr/>
        </p:nvSpPr>
        <p:spPr>
          <a:xfrm>
            <a:off x="3178583" y="1386330"/>
            <a:ext cx="2105482"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Safety</a:t>
            </a:r>
          </a:p>
        </p:txBody>
      </p:sp>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7" name="Shape 1547"/>
          <p:cNvSpPr/>
          <p:nvPr>
            <p:ph type="title"/>
          </p:nvPr>
        </p:nvSpPr>
        <p:spPr>
          <a:xfrm>
            <a:off x="380999" y="234949"/>
            <a:ext cx="12242801" cy="984251"/>
          </a:xfrm>
          <a:prstGeom prst="rect">
            <a:avLst/>
          </a:prstGeom>
        </p:spPr>
        <p:txBody>
          <a:bodyPr/>
          <a:lstStyle>
            <a:lvl1pPr>
              <a:defRPr b="0" spc="-280" sz="7000"/>
            </a:lvl1pPr>
          </a:lstStyle>
          <a:p>
            <a:pPr/>
            <a:r>
              <a:t>部署方式</a:t>
            </a:r>
          </a:p>
        </p:txBody>
      </p:sp>
      <p:sp>
        <p:nvSpPr>
          <p:cNvPr id="1548" name="Shape 1548"/>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92" name="Group 1592"/>
          <p:cNvGrpSpPr/>
          <p:nvPr/>
        </p:nvGrpSpPr>
        <p:grpSpPr>
          <a:xfrm>
            <a:off x="1146418" y="1924999"/>
            <a:ext cx="10711964" cy="5332207"/>
            <a:chOff x="0" y="0"/>
            <a:chExt cx="10711962" cy="5332206"/>
          </a:xfrm>
        </p:grpSpPr>
        <p:grpSp>
          <p:nvGrpSpPr>
            <p:cNvPr id="1551" name="Group 1551"/>
            <p:cNvGrpSpPr/>
            <p:nvPr/>
          </p:nvGrpSpPr>
          <p:grpSpPr>
            <a:xfrm>
              <a:off x="1099281" y="646155"/>
              <a:ext cx="4426037" cy="646167"/>
              <a:chOff x="0" y="0"/>
              <a:chExt cx="4426035" cy="646166"/>
            </a:xfrm>
          </p:grpSpPr>
          <p:sp>
            <p:nvSpPr>
              <p:cNvPr id="1549" name="Shape 1549"/>
              <p:cNvSpPr/>
              <p:nvPr/>
            </p:nvSpPr>
            <p:spPr>
              <a:xfrm>
                <a:off x="0" y="0"/>
                <a:ext cx="4426036" cy="646167"/>
              </a:xfrm>
              <a:prstGeom prst="roundRect">
                <a:avLst>
                  <a:gd name="adj" fmla="val 36775"/>
                </a:avLst>
              </a:prstGeom>
              <a:solidFill>
                <a:srgbClr val="F39019"/>
              </a:solidFill>
              <a:ln w="25400" cap="flat">
                <a:solidFill>
                  <a:srgbClr val="85888D"/>
                </a:solidFill>
                <a:prstDash val="solid"/>
                <a:miter lim="400000"/>
              </a:ln>
              <a:effectLst/>
            </p:spPr>
            <p:txBody>
              <a:bodyPr wrap="square" lIns="50800" tIns="50800" rIns="50800" bIns="50800" numCol="1" anchor="ctr">
                <a:noAutofit/>
              </a:bodyPr>
              <a:lstStyle/>
              <a:p>
                <a:pPr algn="ctr" defTabSz="584200">
                  <a:defRPr sz="1800">
                    <a:latin typeface="Helvetica Light"/>
                    <a:ea typeface="Helvetica Light"/>
                    <a:cs typeface="Helvetica Light"/>
                    <a:sym typeface="Helvetica Light"/>
                  </a:defRPr>
                </a:pPr>
              </a:p>
            </p:txBody>
          </p:sp>
          <p:sp>
            <p:nvSpPr>
              <p:cNvPr id="1550" name="Shape 1550"/>
              <p:cNvSpPr/>
              <p:nvPr/>
            </p:nvSpPr>
            <p:spPr>
              <a:xfrm>
                <a:off x="69599" y="193542"/>
                <a:ext cx="4286837" cy="2590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84200">
                  <a:defRPr b="1" sz="2000">
                    <a:latin typeface="+mn-lt"/>
                    <a:ea typeface="+mn-ea"/>
                    <a:cs typeface="+mn-cs"/>
                    <a:sym typeface="Helvetica"/>
                  </a:defRPr>
                </a:lvl1pPr>
              </a:lstStyle>
              <a:p>
                <a:pPr>
                  <a:defRPr sz="1800"/>
                </a:pPr>
                <a:r>
                  <a:rPr sz="2000"/>
                  <a:t>脚本部署</a:t>
                </a:r>
              </a:p>
            </p:txBody>
          </p:sp>
        </p:grpSp>
        <p:grpSp>
          <p:nvGrpSpPr>
            <p:cNvPr id="1554" name="Group 1554"/>
            <p:cNvGrpSpPr/>
            <p:nvPr/>
          </p:nvGrpSpPr>
          <p:grpSpPr>
            <a:xfrm>
              <a:off x="0" y="0"/>
              <a:ext cx="4426035" cy="646167"/>
              <a:chOff x="0" y="0"/>
              <a:chExt cx="4426034" cy="646166"/>
            </a:xfrm>
          </p:grpSpPr>
          <p:sp>
            <p:nvSpPr>
              <p:cNvPr id="1552" name="Shape 1552"/>
              <p:cNvSpPr/>
              <p:nvPr/>
            </p:nvSpPr>
            <p:spPr>
              <a:xfrm>
                <a:off x="0" y="0"/>
                <a:ext cx="4426035" cy="646167"/>
              </a:xfrm>
              <a:prstGeom prst="roundRect">
                <a:avLst>
                  <a:gd name="adj" fmla="val 36775"/>
                </a:avLst>
              </a:prstGeom>
              <a:solidFill>
                <a:srgbClr val="F5D328"/>
              </a:solidFill>
              <a:ln w="25400" cap="flat">
                <a:solidFill>
                  <a:srgbClr val="85888D"/>
                </a:solidFill>
                <a:prstDash val="solid"/>
                <a:miter lim="400000"/>
              </a:ln>
              <a:effectLst/>
            </p:spPr>
            <p:txBody>
              <a:bodyPr wrap="square" lIns="50800" tIns="50800" rIns="50800" bIns="50800" numCol="1" anchor="ctr">
                <a:noAutofit/>
              </a:bodyPr>
              <a:lstStyle/>
              <a:p>
                <a:pPr algn="ctr" defTabSz="584200">
                  <a:defRPr sz="1800">
                    <a:latin typeface="Helvetica Light"/>
                    <a:ea typeface="Helvetica Light"/>
                    <a:cs typeface="Helvetica Light"/>
                    <a:sym typeface="Helvetica Light"/>
                  </a:defRPr>
                </a:pPr>
              </a:p>
            </p:txBody>
          </p:sp>
          <p:sp>
            <p:nvSpPr>
              <p:cNvPr id="1553" name="Shape 1553"/>
              <p:cNvSpPr/>
              <p:nvPr/>
            </p:nvSpPr>
            <p:spPr>
              <a:xfrm>
                <a:off x="69598" y="193542"/>
                <a:ext cx="4286838" cy="2590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84200">
                  <a:defRPr b="1" sz="2000">
                    <a:latin typeface="+mn-lt"/>
                    <a:ea typeface="+mn-ea"/>
                    <a:cs typeface="+mn-cs"/>
                    <a:sym typeface="Helvetica"/>
                  </a:defRPr>
                </a:lvl1pPr>
              </a:lstStyle>
              <a:p>
                <a:pPr>
                  <a:defRPr sz="1800"/>
                </a:pPr>
                <a:r>
                  <a:rPr sz="2000"/>
                  <a:t>手动部署</a:t>
                </a:r>
              </a:p>
            </p:txBody>
          </p:sp>
        </p:grpSp>
        <p:sp>
          <p:nvSpPr>
            <p:cNvPr id="1555" name="Shape 1555"/>
            <p:cNvSpPr/>
            <p:nvPr/>
          </p:nvSpPr>
          <p:spPr>
            <a:xfrm>
              <a:off x="2160296" y="1313938"/>
              <a:ext cx="4426035" cy="1292323"/>
            </a:xfrm>
            <a:prstGeom prst="roundRect">
              <a:avLst>
                <a:gd name="adj" fmla="val 18388"/>
              </a:avLst>
            </a:prstGeom>
            <a:solidFill>
              <a:srgbClr val="51A7F9"/>
            </a:solidFill>
            <a:ln w="25400" cap="flat">
              <a:solidFill>
                <a:srgbClr val="85888D"/>
              </a:solidFill>
              <a:prstDash val="solid"/>
              <a:miter lim="400000"/>
            </a:ln>
            <a:effectLst/>
          </p:spPr>
          <p:txBody>
            <a:bodyPr wrap="square" lIns="50800" tIns="50800" rIns="50800" bIns="50800" numCol="1" anchor="ctr">
              <a:noAutofit/>
            </a:bodyPr>
            <a:lstStyle/>
            <a:p>
              <a:pPr algn="ctr" defTabSz="584200">
                <a:defRPr sz="1800">
                  <a:latin typeface="Helvetica Light"/>
                  <a:ea typeface="Helvetica Light"/>
                  <a:cs typeface="Helvetica Light"/>
                  <a:sym typeface="Helvetica Light"/>
                </a:defRPr>
              </a:pPr>
            </a:p>
          </p:txBody>
        </p:sp>
        <p:sp>
          <p:nvSpPr>
            <p:cNvPr id="1556" name="Shape 1556"/>
            <p:cNvSpPr/>
            <p:nvPr/>
          </p:nvSpPr>
          <p:spPr>
            <a:xfrm>
              <a:off x="2242595" y="1351271"/>
              <a:ext cx="4286837"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584200">
                <a:defRPr b="1" sz="2000">
                  <a:latin typeface="+mn-lt"/>
                  <a:ea typeface="+mn-ea"/>
                  <a:cs typeface="+mn-cs"/>
                  <a:sym typeface="Helvetica"/>
                </a:defRPr>
              </a:pPr>
              <a:r>
                <a:t>基础设施部署自动化</a:t>
              </a:r>
            </a:p>
            <a:p>
              <a:pPr algn="ctr" defTabSz="584200">
                <a:defRPr b="1" sz="2000">
                  <a:latin typeface="+mn-lt"/>
                  <a:ea typeface="+mn-ea"/>
                  <a:cs typeface="+mn-cs"/>
                  <a:sym typeface="Helvetica"/>
                </a:defRPr>
              </a:pPr>
              <a:r>
                <a:t>（Infrastructure as code）</a:t>
              </a:r>
            </a:p>
          </p:txBody>
        </p:sp>
        <p:sp>
          <p:nvSpPr>
            <p:cNvPr id="1557" name="Shape 1557"/>
            <p:cNvSpPr/>
            <p:nvPr/>
          </p:nvSpPr>
          <p:spPr>
            <a:xfrm>
              <a:off x="6461122" y="1727953"/>
              <a:ext cx="4022010"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lvl1pPr defTabSz="584200">
                <a:spcBef>
                  <a:spcPts val="1200"/>
                </a:spcBef>
                <a:buClr>
                  <a:srgbClr val="00B56E"/>
                </a:buClr>
                <a:buFont typeface="Lucida Grande"/>
                <a:defRPr b="1" sz="2300"/>
              </a:lvl1pPr>
            </a:lstStyle>
            <a:p>
              <a:pPr/>
              <a:r>
                <a:t>Chef/Ansible/Puppet/SaltStack</a:t>
              </a:r>
            </a:p>
          </p:txBody>
        </p:sp>
        <p:grpSp>
          <p:nvGrpSpPr>
            <p:cNvPr id="1570" name="Group 1570"/>
            <p:cNvGrpSpPr/>
            <p:nvPr/>
          </p:nvGrpSpPr>
          <p:grpSpPr>
            <a:xfrm>
              <a:off x="3205142" y="2627877"/>
              <a:ext cx="6207624" cy="1333980"/>
              <a:chOff x="0" y="0"/>
              <a:chExt cx="6207622" cy="1333978"/>
            </a:xfrm>
          </p:grpSpPr>
          <p:sp>
            <p:nvSpPr>
              <p:cNvPr id="1558" name="Shape 1558"/>
              <p:cNvSpPr/>
              <p:nvPr/>
            </p:nvSpPr>
            <p:spPr>
              <a:xfrm>
                <a:off x="43129" y="0"/>
                <a:ext cx="4428204" cy="1333979"/>
              </a:xfrm>
              <a:prstGeom prst="roundRect">
                <a:avLst>
                  <a:gd name="adj" fmla="val 20896"/>
                </a:avLst>
              </a:prstGeom>
              <a:solidFill>
                <a:srgbClr val="70BF41"/>
              </a:solidFill>
              <a:ln w="25400" cap="flat">
                <a:solidFill>
                  <a:srgbClr val="85888D"/>
                </a:solidFill>
                <a:prstDash val="solid"/>
                <a:miter lim="400000"/>
              </a:ln>
              <a:effectLst/>
            </p:spPr>
            <p:txBody>
              <a:bodyPr wrap="square" lIns="50800" tIns="50800" rIns="50800" bIns="50800" numCol="1" anchor="ctr">
                <a:noAutofit/>
              </a:bodyPr>
              <a:lstStyle/>
              <a:p>
                <a:pPr algn="ctr" defTabSz="584200">
                  <a:defRPr sz="1800">
                    <a:latin typeface="Helvetica Light"/>
                    <a:ea typeface="Helvetica Light"/>
                    <a:cs typeface="Helvetica Light"/>
                    <a:sym typeface="Helvetica Light"/>
                  </a:defRPr>
                </a:pPr>
              </a:p>
            </p:txBody>
          </p:sp>
          <p:sp>
            <p:nvSpPr>
              <p:cNvPr id="1559" name="Shape 1559"/>
              <p:cNvSpPr/>
              <p:nvPr/>
            </p:nvSpPr>
            <p:spPr>
              <a:xfrm>
                <a:off x="0" y="122563"/>
                <a:ext cx="5028565" cy="35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2000">
                    <a:latin typeface="+mn-lt"/>
                    <a:ea typeface="+mn-ea"/>
                    <a:cs typeface="+mn-cs"/>
                    <a:sym typeface="Helvetica"/>
                  </a:defRPr>
                </a:lvl1pPr>
              </a:lstStyle>
              <a:p>
                <a:pPr/>
                <a:r>
                  <a:t>应用部署自动化（压缩包/自解压包）</a:t>
                </a:r>
              </a:p>
            </p:txBody>
          </p:sp>
          <p:grpSp>
            <p:nvGrpSpPr>
              <p:cNvPr id="1562" name="Group 1562"/>
              <p:cNvGrpSpPr/>
              <p:nvPr/>
            </p:nvGrpSpPr>
            <p:grpSpPr>
              <a:xfrm>
                <a:off x="3049961" y="626528"/>
                <a:ext cx="1128235" cy="437233"/>
                <a:chOff x="0" y="0"/>
                <a:chExt cx="1128233" cy="437231"/>
              </a:xfrm>
            </p:grpSpPr>
            <p:sp>
              <p:nvSpPr>
                <p:cNvPr id="1560" name="Shape 1560"/>
                <p:cNvSpPr/>
                <p:nvPr/>
              </p:nvSpPr>
              <p:spPr>
                <a:xfrm>
                  <a:off x="0" y="0"/>
                  <a:ext cx="1128234" cy="437232"/>
                </a:xfrm>
                <a:prstGeom prst="roundRect">
                  <a:avLst>
                    <a:gd name="adj" fmla="val 36775"/>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61" name="Shape 1561"/>
                <p:cNvSpPr/>
                <p:nvPr/>
              </p:nvSpPr>
              <p:spPr>
                <a:xfrm>
                  <a:off x="142076" y="130961"/>
                  <a:ext cx="844081" cy="1753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1500">
                      <a:latin typeface="+mn-lt"/>
                      <a:ea typeface="+mn-ea"/>
                      <a:cs typeface="+mn-cs"/>
                      <a:sym typeface="Helvetica"/>
                    </a:defRPr>
                  </a:lvl1pPr>
                </a:lstStyle>
                <a:p>
                  <a:pPr/>
                  <a:r>
                    <a:t>容器部署</a:t>
                  </a:r>
                </a:p>
              </p:txBody>
            </p:sp>
          </p:grpSp>
          <p:grpSp>
            <p:nvGrpSpPr>
              <p:cNvPr id="1565" name="Group 1565"/>
              <p:cNvGrpSpPr/>
              <p:nvPr/>
            </p:nvGrpSpPr>
            <p:grpSpPr>
              <a:xfrm>
                <a:off x="1679408" y="642383"/>
                <a:ext cx="1147712" cy="444781"/>
                <a:chOff x="0" y="0"/>
                <a:chExt cx="1147711" cy="444779"/>
              </a:xfrm>
            </p:grpSpPr>
            <p:sp>
              <p:nvSpPr>
                <p:cNvPr id="1563" name="Shape 1563"/>
                <p:cNvSpPr/>
                <p:nvPr/>
              </p:nvSpPr>
              <p:spPr>
                <a:xfrm>
                  <a:off x="0" y="0"/>
                  <a:ext cx="1147712" cy="444780"/>
                </a:xfrm>
                <a:prstGeom prst="roundRect">
                  <a:avLst>
                    <a:gd name="adj" fmla="val 36775"/>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64" name="Shape 1564"/>
                <p:cNvSpPr/>
                <p:nvPr/>
              </p:nvSpPr>
              <p:spPr>
                <a:xfrm>
                  <a:off x="144529" y="130030"/>
                  <a:ext cx="858653" cy="178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1400">
                      <a:latin typeface="+mn-lt"/>
                      <a:ea typeface="+mn-ea"/>
                      <a:cs typeface="+mn-cs"/>
                      <a:sym typeface="Helvetica"/>
                    </a:defRPr>
                  </a:lvl1pPr>
                </a:lstStyle>
                <a:p>
                  <a:pPr/>
                  <a:r>
                    <a:t>映像部署</a:t>
                  </a:r>
                </a:p>
              </p:txBody>
            </p:sp>
          </p:grpSp>
          <p:sp>
            <p:nvSpPr>
              <p:cNvPr id="1566" name="Shape 1566"/>
              <p:cNvSpPr/>
              <p:nvPr/>
            </p:nvSpPr>
            <p:spPr>
              <a:xfrm>
                <a:off x="4401038" y="415021"/>
                <a:ext cx="1806585"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lvl1pPr defTabSz="584200">
                  <a:spcBef>
                    <a:spcPts val="1200"/>
                  </a:spcBef>
                  <a:buClr>
                    <a:srgbClr val="00B56E"/>
                  </a:buClr>
                  <a:buFont typeface="Lucida Grande"/>
                  <a:defRPr b="1" sz="2300"/>
                </a:lvl1pPr>
              </a:lstStyle>
              <a:p>
                <a:pPr/>
                <a:r>
                  <a:t>RPM/Tar/Zip</a:t>
                </a:r>
              </a:p>
            </p:txBody>
          </p:sp>
          <p:grpSp>
            <p:nvGrpSpPr>
              <p:cNvPr id="1569" name="Group 1569"/>
              <p:cNvGrpSpPr/>
              <p:nvPr/>
            </p:nvGrpSpPr>
            <p:grpSpPr>
              <a:xfrm>
                <a:off x="279051" y="636507"/>
                <a:ext cx="1147712" cy="444781"/>
                <a:chOff x="0" y="0"/>
                <a:chExt cx="1147711" cy="444779"/>
              </a:xfrm>
            </p:grpSpPr>
            <p:sp>
              <p:nvSpPr>
                <p:cNvPr id="1567" name="Shape 1567"/>
                <p:cNvSpPr/>
                <p:nvPr/>
              </p:nvSpPr>
              <p:spPr>
                <a:xfrm>
                  <a:off x="0" y="0"/>
                  <a:ext cx="1147712" cy="444780"/>
                </a:xfrm>
                <a:prstGeom prst="roundRect">
                  <a:avLst>
                    <a:gd name="adj" fmla="val 36775"/>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68" name="Shape 1568"/>
                <p:cNvSpPr/>
                <p:nvPr/>
              </p:nvSpPr>
              <p:spPr>
                <a:xfrm>
                  <a:off x="144529" y="130030"/>
                  <a:ext cx="858653" cy="178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1400">
                      <a:latin typeface="+mn-lt"/>
                      <a:ea typeface="+mn-ea"/>
                      <a:cs typeface="+mn-cs"/>
                      <a:sym typeface="Helvetica"/>
                    </a:defRPr>
                  </a:lvl1pPr>
                </a:lstStyle>
                <a:p>
                  <a:pPr/>
                  <a:r>
                    <a:t>包部署</a:t>
                  </a:r>
                </a:p>
              </p:txBody>
            </p:sp>
          </p:grpSp>
        </p:grpSp>
        <p:grpSp>
          <p:nvGrpSpPr>
            <p:cNvPr id="1573" name="Group 1573"/>
            <p:cNvGrpSpPr/>
            <p:nvPr/>
          </p:nvGrpSpPr>
          <p:grpSpPr>
            <a:xfrm>
              <a:off x="5207352" y="1981721"/>
              <a:ext cx="1128235" cy="437233"/>
              <a:chOff x="0" y="0"/>
              <a:chExt cx="1128233" cy="437231"/>
            </a:xfrm>
          </p:grpSpPr>
          <p:sp>
            <p:nvSpPr>
              <p:cNvPr id="1571" name="Shape 1571"/>
              <p:cNvSpPr/>
              <p:nvPr/>
            </p:nvSpPr>
            <p:spPr>
              <a:xfrm>
                <a:off x="0" y="0"/>
                <a:ext cx="1128234" cy="437232"/>
              </a:xfrm>
              <a:prstGeom prst="roundRect">
                <a:avLst>
                  <a:gd name="adj" fmla="val 36775"/>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72" name="Shape 1572"/>
              <p:cNvSpPr/>
              <p:nvPr/>
            </p:nvSpPr>
            <p:spPr>
              <a:xfrm>
                <a:off x="142076" y="130961"/>
                <a:ext cx="844081" cy="1753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1500">
                    <a:latin typeface="+mn-lt"/>
                    <a:ea typeface="+mn-ea"/>
                    <a:cs typeface="+mn-cs"/>
                    <a:sym typeface="Helvetica"/>
                  </a:defRPr>
                </a:lvl1pPr>
              </a:lstStyle>
              <a:p>
                <a:pPr/>
                <a:r>
                  <a:t>配置</a:t>
                </a:r>
              </a:p>
            </p:txBody>
          </p:sp>
        </p:grpSp>
        <p:grpSp>
          <p:nvGrpSpPr>
            <p:cNvPr id="1576" name="Group 1576"/>
            <p:cNvGrpSpPr/>
            <p:nvPr/>
          </p:nvGrpSpPr>
          <p:grpSpPr>
            <a:xfrm>
              <a:off x="3836798" y="1997575"/>
              <a:ext cx="1147712" cy="444781"/>
              <a:chOff x="0" y="0"/>
              <a:chExt cx="1147711" cy="444779"/>
            </a:xfrm>
          </p:grpSpPr>
          <p:sp>
            <p:nvSpPr>
              <p:cNvPr id="1574" name="Shape 1574"/>
              <p:cNvSpPr/>
              <p:nvPr/>
            </p:nvSpPr>
            <p:spPr>
              <a:xfrm>
                <a:off x="0" y="0"/>
                <a:ext cx="1147712" cy="444780"/>
              </a:xfrm>
              <a:prstGeom prst="roundRect">
                <a:avLst>
                  <a:gd name="adj" fmla="val 36775"/>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75" name="Shape 1575"/>
              <p:cNvSpPr/>
              <p:nvPr/>
            </p:nvSpPr>
            <p:spPr>
              <a:xfrm>
                <a:off x="144529" y="130030"/>
                <a:ext cx="858653" cy="178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1400">
                    <a:latin typeface="+mn-lt"/>
                    <a:ea typeface="+mn-ea"/>
                    <a:cs typeface="+mn-cs"/>
                    <a:sym typeface="Helvetica"/>
                  </a:defRPr>
                </a:lvl1pPr>
              </a:lstStyle>
              <a:p>
                <a:pPr/>
                <a:r>
                  <a:t>依赖</a:t>
                </a:r>
              </a:p>
            </p:txBody>
          </p:sp>
        </p:grpSp>
        <p:grpSp>
          <p:nvGrpSpPr>
            <p:cNvPr id="1579" name="Group 1579"/>
            <p:cNvGrpSpPr/>
            <p:nvPr/>
          </p:nvGrpSpPr>
          <p:grpSpPr>
            <a:xfrm>
              <a:off x="2436441" y="1991699"/>
              <a:ext cx="1147712" cy="444781"/>
              <a:chOff x="0" y="0"/>
              <a:chExt cx="1147711" cy="444779"/>
            </a:xfrm>
          </p:grpSpPr>
          <p:sp>
            <p:nvSpPr>
              <p:cNvPr id="1577" name="Shape 1577"/>
              <p:cNvSpPr/>
              <p:nvPr/>
            </p:nvSpPr>
            <p:spPr>
              <a:xfrm>
                <a:off x="0" y="0"/>
                <a:ext cx="1147712" cy="444780"/>
              </a:xfrm>
              <a:prstGeom prst="roundRect">
                <a:avLst>
                  <a:gd name="adj" fmla="val 36775"/>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78" name="Shape 1578"/>
              <p:cNvSpPr/>
              <p:nvPr/>
            </p:nvSpPr>
            <p:spPr>
              <a:xfrm>
                <a:off x="144529" y="130030"/>
                <a:ext cx="858653" cy="178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1400">
                    <a:latin typeface="+mn-lt"/>
                    <a:ea typeface="+mn-ea"/>
                    <a:cs typeface="+mn-cs"/>
                    <a:sym typeface="Helvetica"/>
                  </a:defRPr>
                </a:lvl1pPr>
              </a:lstStyle>
              <a:p>
                <a:pPr/>
                <a:r>
                  <a:t>环境</a:t>
                </a:r>
              </a:p>
            </p:txBody>
          </p:sp>
        </p:grpSp>
        <p:sp>
          <p:nvSpPr>
            <p:cNvPr id="1580" name="Shape 1580"/>
            <p:cNvSpPr/>
            <p:nvPr/>
          </p:nvSpPr>
          <p:spPr>
            <a:xfrm>
              <a:off x="4089494" y="3998227"/>
              <a:ext cx="4428204" cy="1333980"/>
            </a:xfrm>
            <a:prstGeom prst="roundRect">
              <a:avLst>
                <a:gd name="adj" fmla="val 20896"/>
              </a:avLst>
            </a:prstGeom>
            <a:solidFill>
              <a:schemeClr val="accent5">
                <a:satOff val="-6843"/>
                <a:lumOff val="-10705"/>
              </a:schemeClr>
            </a:solidFill>
            <a:ln w="25400" cap="flat">
              <a:solidFill>
                <a:srgbClr val="85888D"/>
              </a:solidFill>
              <a:prstDash val="solid"/>
              <a:miter lim="400000"/>
            </a:ln>
            <a:effectLst/>
          </p:spPr>
          <p:txBody>
            <a:bodyPr wrap="square" lIns="50800" tIns="50800" rIns="50800" bIns="50800" numCol="1" anchor="ctr">
              <a:noAutofit/>
            </a:bodyPr>
            <a:lstStyle/>
            <a:p>
              <a:pPr algn="ctr" defTabSz="584200">
                <a:defRPr sz="1800">
                  <a:latin typeface="Helvetica Light"/>
                  <a:ea typeface="Helvetica Light"/>
                  <a:cs typeface="Helvetica Light"/>
                  <a:sym typeface="Helvetica Light"/>
                </a:defRPr>
              </a:pPr>
            </a:p>
          </p:txBody>
        </p:sp>
        <p:sp>
          <p:nvSpPr>
            <p:cNvPr id="1581" name="Shape 1581"/>
            <p:cNvSpPr/>
            <p:nvPr/>
          </p:nvSpPr>
          <p:spPr>
            <a:xfrm>
              <a:off x="4046365" y="4120791"/>
              <a:ext cx="5028566" cy="35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2000">
                  <a:solidFill>
                    <a:srgbClr val="FFFFFF"/>
                  </a:solidFill>
                  <a:latin typeface="+mn-lt"/>
                  <a:ea typeface="+mn-ea"/>
                  <a:cs typeface="+mn-cs"/>
                  <a:sym typeface="Helvetica"/>
                </a:defRPr>
              </a:lvl1pPr>
            </a:lstStyle>
            <a:p>
              <a:pPr/>
              <a:r>
                <a:t>镜像部署自动化（镜像/容器）</a:t>
              </a:r>
            </a:p>
          </p:txBody>
        </p:sp>
        <p:grpSp>
          <p:nvGrpSpPr>
            <p:cNvPr id="1584" name="Group 1584"/>
            <p:cNvGrpSpPr/>
            <p:nvPr/>
          </p:nvGrpSpPr>
          <p:grpSpPr>
            <a:xfrm>
              <a:off x="7096327" y="4624756"/>
              <a:ext cx="1128234" cy="437233"/>
              <a:chOff x="0" y="0"/>
              <a:chExt cx="1128233" cy="437231"/>
            </a:xfrm>
          </p:grpSpPr>
          <p:sp>
            <p:nvSpPr>
              <p:cNvPr id="1582" name="Shape 1582"/>
              <p:cNvSpPr/>
              <p:nvPr/>
            </p:nvSpPr>
            <p:spPr>
              <a:xfrm>
                <a:off x="0" y="0"/>
                <a:ext cx="1128234" cy="437232"/>
              </a:xfrm>
              <a:prstGeom prst="roundRect">
                <a:avLst>
                  <a:gd name="adj" fmla="val 36775"/>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83" name="Shape 1583"/>
              <p:cNvSpPr/>
              <p:nvPr/>
            </p:nvSpPr>
            <p:spPr>
              <a:xfrm>
                <a:off x="142076" y="130961"/>
                <a:ext cx="844081" cy="1753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1500">
                    <a:solidFill>
                      <a:srgbClr val="FFFFFF"/>
                    </a:solidFill>
                    <a:latin typeface="+mn-lt"/>
                    <a:ea typeface="+mn-ea"/>
                    <a:cs typeface="+mn-cs"/>
                    <a:sym typeface="Helvetica"/>
                  </a:defRPr>
                </a:lvl1pPr>
              </a:lstStyle>
              <a:p>
                <a:pPr/>
                <a:r>
                  <a:t>容器部署</a:t>
                </a:r>
              </a:p>
            </p:txBody>
          </p:sp>
        </p:grpSp>
        <p:grpSp>
          <p:nvGrpSpPr>
            <p:cNvPr id="1587" name="Group 1587"/>
            <p:cNvGrpSpPr/>
            <p:nvPr/>
          </p:nvGrpSpPr>
          <p:grpSpPr>
            <a:xfrm>
              <a:off x="5738473" y="4640610"/>
              <a:ext cx="1147713" cy="444781"/>
              <a:chOff x="0" y="0"/>
              <a:chExt cx="1147711" cy="444779"/>
            </a:xfrm>
          </p:grpSpPr>
          <p:sp>
            <p:nvSpPr>
              <p:cNvPr id="1585" name="Shape 1585"/>
              <p:cNvSpPr/>
              <p:nvPr/>
            </p:nvSpPr>
            <p:spPr>
              <a:xfrm>
                <a:off x="0" y="0"/>
                <a:ext cx="1147712" cy="444780"/>
              </a:xfrm>
              <a:prstGeom prst="roundRect">
                <a:avLst>
                  <a:gd name="adj" fmla="val 36775"/>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86" name="Shape 1586"/>
              <p:cNvSpPr/>
              <p:nvPr/>
            </p:nvSpPr>
            <p:spPr>
              <a:xfrm>
                <a:off x="144529" y="130030"/>
                <a:ext cx="858653" cy="178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1400">
                    <a:solidFill>
                      <a:srgbClr val="FFFFFF"/>
                    </a:solidFill>
                    <a:latin typeface="+mn-lt"/>
                    <a:ea typeface="+mn-ea"/>
                    <a:cs typeface="+mn-cs"/>
                    <a:sym typeface="Helvetica"/>
                  </a:defRPr>
                </a:lvl1pPr>
              </a:lstStyle>
              <a:p>
                <a:pPr/>
                <a:r>
                  <a:t>映像部署</a:t>
                </a:r>
              </a:p>
            </p:txBody>
          </p:sp>
        </p:grpSp>
        <p:sp>
          <p:nvSpPr>
            <p:cNvPr id="1588" name="Shape 1588"/>
            <p:cNvSpPr/>
            <p:nvPr/>
          </p:nvSpPr>
          <p:spPr>
            <a:xfrm>
              <a:off x="8447403" y="4413248"/>
              <a:ext cx="2264560"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lvl1pPr defTabSz="584200">
                <a:spcBef>
                  <a:spcPts val="1200"/>
                </a:spcBef>
                <a:buClr>
                  <a:srgbClr val="00B56E"/>
                </a:buClr>
                <a:buFont typeface="Lucida Grande"/>
                <a:defRPr b="1" sz="2300"/>
              </a:lvl1pPr>
            </a:lstStyle>
            <a:p>
              <a:pPr/>
              <a:r>
                <a:t>VM/AMI/Docker</a:t>
              </a:r>
            </a:p>
          </p:txBody>
        </p:sp>
        <p:grpSp>
          <p:nvGrpSpPr>
            <p:cNvPr id="1591" name="Group 1591"/>
            <p:cNvGrpSpPr/>
            <p:nvPr/>
          </p:nvGrpSpPr>
          <p:grpSpPr>
            <a:xfrm>
              <a:off x="4279019" y="4639816"/>
              <a:ext cx="1147712" cy="444781"/>
              <a:chOff x="0" y="0"/>
              <a:chExt cx="1147711" cy="444779"/>
            </a:xfrm>
          </p:grpSpPr>
          <p:sp>
            <p:nvSpPr>
              <p:cNvPr id="1589" name="Shape 1589"/>
              <p:cNvSpPr/>
              <p:nvPr/>
            </p:nvSpPr>
            <p:spPr>
              <a:xfrm>
                <a:off x="0" y="0"/>
                <a:ext cx="1147712" cy="444780"/>
              </a:xfrm>
              <a:prstGeom prst="roundRect">
                <a:avLst>
                  <a:gd name="adj" fmla="val 36775"/>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90" name="Shape 1590"/>
              <p:cNvSpPr/>
              <p:nvPr/>
            </p:nvSpPr>
            <p:spPr>
              <a:xfrm>
                <a:off x="144529" y="130030"/>
                <a:ext cx="858653" cy="178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defRPr b="1" sz="1400">
                    <a:solidFill>
                      <a:srgbClr val="FFFFFF"/>
                    </a:solidFill>
                    <a:latin typeface="+mn-lt"/>
                    <a:ea typeface="+mn-ea"/>
                    <a:cs typeface="+mn-cs"/>
                    <a:sym typeface="Helvetica"/>
                  </a:defRPr>
                </a:lvl1pPr>
              </a:lstStyle>
              <a:p>
                <a:pPr/>
                <a:r>
                  <a:t>镜像部署</a:t>
                </a:r>
              </a:p>
            </p:txBody>
          </p:sp>
        </p:grpSp>
      </p:gr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4" name="Shape 1594"/>
          <p:cNvSpPr/>
          <p:nvPr>
            <p:ph type="title"/>
          </p:nvPr>
        </p:nvSpPr>
        <p:spPr>
          <a:xfrm>
            <a:off x="380999" y="234949"/>
            <a:ext cx="12242801" cy="984251"/>
          </a:xfrm>
          <a:prstGeom prst="rect">
            <a:avLst/>
          </a:prstGeom>
        </p:spPr>
        <p:txBody>
          <a:bodyPr/>
          <a:lstStyle>
            <a:lvl1pPr>
              <a:defRPr b="0" spc="-280" sz="7000"/>
            </a:lvl1pPr>
          </a:lstStyle>
          <a:p>
            <a:pPr/>
            <a:r>
              <a:t>部署核心流程</a:t>
            </a:r>
          </a:p>
        </p:txBody>
      </p:sp>
      <p:sp>
        <p:nvSpPr>
          <p:cNvPr id="1595" name="Shape 1595"/>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6" name="Shape 1596"/>
          <p:cNvSpPr/>
          <p:nvPr/>
        </p:nvSpPr>
        <p:spPr>
          <a:xfrm>
            <a:off x="878105" y="2132230"/>
            <a:ext cx="2483846" cy="629981"/>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b="1"/>
            </a:lvl1pPr>
          </a:lstStyle>
          <a:p>
            <a:pPr/>
            <a:r>
              <a:t>持续集成服务器</a:t>
            </a:r>
          </a:p>
        </p:txBody>
      </p:sp>
      <p:sp>
        <p:nvSpPr>
          <p:cNvPr id="1597" name="Shape 1597"/>
          <p:cNvSpPr/>
          <p:nvPr/>
        </p:nvSpPr>
        <p:spPr>
          <a:xfrm>
            <a:off x="3410518" y="2447220"/>
            <a:ext cx="1096964" cy="1"/>
          </a:xfrm>
          <a:prstGeom prst="line">
            <a:avLst/>
          </a:prstGeom>
          <a:ln w="63500">
            <a:solidFill>
              <a:schemeClr val="accent1"/>
            </a:solidFill>
            <a:bevel/>
            <a:tailEnd type="triangle"/>
          </a:ln>
        </p:spPr>
        <p:txBody>
          <a:bodyPr lIns="65023" tIns="65023" rIns="65023" bIns="65023"/>
          <a:lstStyle/>
          <a:p>
            <a:pPr>
              <a:defRPr sz="1600">
                <a:latin typeface="+mn-lt"/>
                <a:ea typeface="+mn-ea"/>
                <a:cs typeface="+mn-cs"/>
                <a:sym typeface="Helvetica"/>
              </a:defRPr>
            </a:pPr>
          </a:p>
        </p:txBody>
      </p:sp>
      <p:sp>
        <p:nvSpPr>
          <p:cNvPr id="1598" name="Shape 1598"/>
          <p:cNvSpPr/>
          <p:nvPr/>
        </p:nvSpPr>
        <p:spPr>
          <a:xfrm>
            <a:off x="3608225" y="2017336"/>
            <a:ext cx="599949" cy="36449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1800"/>
            </a:lvl1pPr>
          </a:lstStyle>
          <a:p>
            <a:pPr/>
            <a:r>
              <a:t>构建</a:t>
            </a:r>
          </a:p>
        </p:txBody>
      </p:sp>
      <p:sp>
        <p:nvSpPr>
          <p:cNvPr id="1599" name="Shape 1599"/>
          <p:cNvSpPr/>
          <p:nvPr/>
        </p:nvSpPr>
        <p:spPr>
          <a:xfrm>
            <a:off x="5886757" y="3435633"/>
            <a:ext cx="683590"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a:lvl1pPr>
          </a:lstStyle>
          <a:p>
            <a:pPr/>
            <a:r>
              <a:t>x.y.z</a:t>
            </a:r>
          </a:p>
        </p:txBody>
      </p:sp>
      <p:sp>
        <p:nvSpPr>
          <p:cNvPr id="1600" name="Shape 1600"/>
          <p:cNvSpPr/>
          <p:nvPr/>
        </p:nvSpPr>
        <p:spPr>
          <a:xfrm>
            <a:off x="4797772" y="4240037"/>
            <a:ext cx="3572593" cy="629980"/>
          </a:xfrm>
          <a:prstGeom prst="roundRect">
            <a:avLst>
              <a:gd name="adj" fmla="val 30239"/>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b="1"/>
            </a:lvl1pPr>
          </a:lstStyle>
          <a:p>
            <a:pPr/>
            <a:r>
              <a:t>部署流水线</a:t>
            </a:r>
          </a:p>
        </p:txBody>
      </p:sp>
      <p:sp>
        <p:nvSpPr>
          <p:cNvPr id="1601" name="Shape 1601"/>
          <p:cNvSpPr/>
          <p:nvPr/>
        </p:nvSpPr>
        <p:spPr>
          <a:xfrm>
            <a:off x="5844713" y="3142896"/>
            <a:ext cx="1" cy="1096964"/>
          </a:xfrm>
          <a:prstGeom prst="line">
            <a:avLst/>
          </a:prstGeom>
          <a:ln w="63500">
            <a:solidFill>
              <a:schemeClr val="accent1"/>
            </a:solidFill>
            <a:bevel/>
            <a:tailEnd type="triangle"/>
          </a:ln>
        </p:spPr>
        <p:txBody>
          <a:bodyPr lIns="65023" tIns="65023" rIns="65023" bIns="65023"/>
          <a:lstStyle/>
          <a:p>
            <a:pPr>
              <a:defRPr sz="1600">
                <a:latin typeface="+mn-lt"/>
                <a:ea typeface="+mn-ea"/>
                <a:cs typeface="+mn-cs"/>
                <a:sym typeface="Helvetica"/>
              </a:defRPr>
            </a:pPr>
          </a:p>
        </p:txBody>
      </p:sp>
      <p:sp>
        <p:nvSpPr>
          <p:cNvPr id="1602" name="Shape 1602"/>
          <p:cNvSpPr/>
          <p:nvPr/>
        </p:nvSpPr>
        <p:spPr>
          <a:xfrm>
            <a:off x="3591805" y="2399514"/>
            <a:ext cx="683590"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a:lvl1pPr>
          </a:lstStyle>
          <a:p>
            <a:pPr/>
            <a:r>
              <a:t>x.y.z</a:t>
            </a:r>
          </a:p>
        </p:txBody>
      </p:sp>
      <p:grpSp>
        <p:nvGrpSpPr>
          <p:cNvPr id="1620" name="Group 1620"/>
          <p:cNvGrpSpPr/>
          <p:nvPr/>
        </p:nvGrpSpPr>
        <p:grpSpPr>
          <a:xfrm>
            <a:off x="3447388" y="4861896"/>
            <a:ext cx="6255151" cy="3349754"/>
            <a:chOff x="0" y="0"/>
            <a:chExt cx="6255149" cy="3349753"/>
          </a:xfrm>
        </p:grpSpPr>
        <p:sp>
          <p:nvSpPr>
            <p:cNvPr id="1603" name="Shape 1603"/>
            <p:cNvSpPr/>
            <p:nvPr/>
          </p:nvSpPr>
          <p:spPr>
            <a:xfrm flipH="1">
              <a:off x="3133924" y="0"/>
              <a:ext cx="1" cy="1096963"/>
            </a:xfrm>
            <a:prstGeom prst="line">
              <a:avLst/>
            </a:prstGeom>
            <a:noFill/>
            <a:ln w="635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04" name="Shape 1604"/>
            <p:cNvSpPr/>
            <p:nvPr/>
          </p:nvSpPr>
          <p:spPr>
            <a:xfrm>
              <a:off x="855014" y="1082447"/>
              <a:ext cx="4557821" cy="1"/>
            </a:xfrm>
            <a:prstGeom prst="line">
              <a:avLst/>
            </a:prstGeom>
            <a:noFill/>
            <a:ln w="635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05" name="Shape 1605"/>
            <p:cNvSpPr/>
            <p:nvPr/>
          </p:nvSpPr>
          <p:spPr>
            <a:xfrm flipH="1">
              <a:off x="893518" y="1054639"/>
              <a:ext cx="1" cy="1096964"/>
            </a:xfrm>
            <a:prstGeom prst="line">
              <a:avLst/>
            </a:prstGeom>
            <a:noFill/>
            <a:ln w="63500" cap="flat">
              <a:solidFill>
                <a:schemeClr val="accent1"/>
              </a:solidFill>
              <a:prstDash val="sysDot"/>
              <a:miter lim="400000"/>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06" name="Shape 1606"/>
            <p:cNvSpPr/>
            <p:nvPr/>
          </p:nvSpPr>
          <p:spPr>
            <a:xfrm>
              <a:off x="0" y="2156776"/>
              <a:ext cx="1761638" cy="629980"/>
            </a:xfrm>
            <a:prstGeom prst="roundRect">
              <a:avLst>
                <a:gd name="adj" fmla="val 30239"/>
              </a:avLst>
            </a:prstGeom>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测试环境</a:t>
              </a:r>
            </a:p>
          </p:txBody>
        </p:sp>
        <p:sp>
          <p:nvSpPr>
            <p:cNvPr id="1607" name="Shape 1607"/>
            <p:cNvSpPr/>
            <p:nvPr/>
          </p:nvSpPr>
          <p:spPr>
            <a:xfrm>
              <a:off x="2253106" y="2182176"/>
              <a:ext cx="1761638" cy="629980"/>
            </a:xfrm>
            <a:prstGeom prst="roundRect">
              <a:avLst>
                <a:gd name="adj" fmla="val 30239"/>
              </a:avLst>
            </a:prstGeom>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300"/>
              </a:lvl1pPr>
            </a:lstStyle>
            <a:p>
              <a:pPr/>
              <a:r>
                <a:t>类生产环境</a:t>
              </a:r>
            </a:p>
          </p:txBody>
        </p:sp>
        <p:sp>
          <p:nvSpPr>
            <p:cNvPr id="1608" name="Shape 1608"/>
            <p:cNvSpPr/>
            <p:nvPr/>
          </p:nvSpPr>
          <p:spPr>
            <a:xfrm flipH="1">
              <a:off x="3133924" y="1120548"/>
              <a:ext cx="1" cy="1096964"/>
            </a:xfrm>
            <a:prstGeom prst="line">
              <a:avLst/>
            </a:prstGeom>
            <a:noFill/>
            <a:ln w="63500" cap="flat">
              <a:solidFill>
                <a:schemeClr val="accent1"/>
              </a:solidFill>
              <a:prstDash val="sysDot"/>
              <a:miter lim="400000"/>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09" name="Shape 1609"/>
            <p:cNvSpPr/>
            <p:nvPr/>
          </p:nvSpPr>
          <p:spPr>
            <a:xfrm>
              <a:off x="4493512" y="2175872"/>
              <a:ext cx="1761638" cy="629981"/>
            </a:xfrm>
            <a:prstGeom prst="roundRect">
              <a:avLst>
                <a:gd name="adj" fmla="val 30239"/>
              </a:avLst>
            </a:prstGeom>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生产环境</a:t>
              </a:r>
            </a:p>
          </p:txBody>
        </p:sp>
        <p:sp>
          <p:nvSpPr>
            <p:cNvPr id="1610" name="Shape 1610"/>
            <p:cNvSpPr/>
            <p:nvPr/>
          </p:nvSpPr>
          <p:spPr>
            <a:xfrm>
              <a:off x="5374330" y="1114245"/>
              <a:ext cx="1" cy="1096963"/>
            </a:xfrm>
            <a:prstGeom prst="line">
              <a:avLst/>
            </a:prstGeom>
            <a:noFill/>
            <a:ln w="63500" cap="flat">
              <a:solidFill>
                <a:schemeClr val="accent1"/>
              </a:solidFill>
              <a:prstDash val="sysDot"/>
              <a:miter lim="400000"/>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1611" name="pasted-image.png"/>
            <p:cNvPicPr>
              <a:picLocks noChangeAspect="1"/>
            </p:cNvPicPr>
            <p:nvPr/>
          </p:nvPicPr>
          <p:blipFill>
            <a:blip r:embed="rId2">
              <a:extLst/>
            </a:blip>
            <a:stretch>
              <a:fillRect/>
            </a:stretch>
          </p:blipFill>
          <p:spPr>
            <a:xfrm>
              <a:off x="535829" y="2850565"/>
              <a:ext cx="318208" cy="490498"/>
            </a:xfrm>
            <a:prstGeom prst="rect">
              <a:avLst/>
            </a:prstGeom>
            <a:ln w="12700" cap="flat">
              <a:noFill/>
              <a:miter lim="400000"/>
            </a:ln>
            <a:effectLst/>
          </p:spPr>
        </p:pic>
        <p:grpSp>
          <p:nvGrpSpPr>
            <p:cNvPr id="1615" name="Group 1615"/>
            <p:cNvGrpSpPr/>
            <p:nvPr/>
          </p:nvGrpSpPr>
          <p:grpSpPr>
            <a:xfrm>
              <a:off x="2651173" y="2850565"/>
              <a:ext cx="949495" cy="490498"/>
              <a:chOff x="0" y="0"/>
              <a:chExt cx="949493" cy="490496"/>
            </a:xfrm>
          </p:grpSpPr>
          <p:pic>
            <p:nvPicPr>
              <p:cNvPr id="1612" name="pasted-image.png"/>
              <p:cNvPicPr>
                <a:picLocks noChangeAspect="1"/>
              </p:cNvPicPr>
              <p:nvPr/>
            </p:nvPicPr>
            <p:blipFill>
              <a:blip r:embed="rId2">
                <a:extLst/>
              </a:blip>
              <a:stretch>
                <a:fillRect/>
              </a:stretch>
            </p:blipFill>
            <p:spPr>
              <a:xfrm>
                <a:off x="0" y="0"/>
                <a:ext cx="318208" cy="490497"/>
              </a:xfrm>
              <a:prstGeom prst="rect">
                <a:avLst/>
              </a:prstGeom>
              <a:ln w="12700" cap="flat">
                <a:noFill/>
                <a:miter lim="400000"/>
              </a:ln>
              <a:effectLst/>
            </p:spPr>
          </p:pic>
          <p:pic>
            <p:nvPicPr>
              <p:cNvPr id="1613" name="pasted-image.png"/>
              <p:cNvPicPr>
                <a:picLocks noChangeAspect="1"/>
              </p:cNvPicPr>
              <p:nvPr/>
            </p:nvPicPr>
            <p:blipFill>
              <a:blip r:embed="rId2">
                <a:extLst/>
              </a:blip>
              <a:stretch>
                <a:fillRect/>
              </a:stretch>
            </p:blipFill>
            <p:spPr>
              <a:xfrm>
                <a:off x="317094" y="0"/>
                <a:ext cx="318209" cy="490497"/>
              </a:xfrm>
              <a:prstGeom prst="rect">
                <a:avLst/>
              </a:prstGeom>
              <a:ln w="12700" cap="flat">
                <a:noFill/>
                <a:miter lim="400000"/>
              </a:ln>
              <a:effectLst/>
            </p:spPr>
          </p:pic>
          <p:pic>
            <p:nvPicPr>
              <p:cNvPr id="1614" name="pasted-image.png"/>
              <p:cNvPicPr>
                <a:picLocks noChangeAspect="1"/>
              </p:cNvPicPr>
              <p:nvPr/>
            </p:nvPicPr>
            <p:blipFill>
              <a:blip r:embed="rId2">
                <a:extLst/>
              </a:blip>
              <a:stretch>
                <a:fillRect/>
              </a:stretch>
            </p:blipFill>
            <p:spPr>
              <a:xfrm>
                <a:off x="631286" y="0"/>
                <a:ext cx="318208" cy="490497"/>
              </a:xfrm>
              <a:prstGeom prst="rect">
                <a:avLst/>
              </a:prstGeom>
              <a:ln w="12700" cap="flat">
                <a:noFill/>
                <a:miter lim="400000"/>
              </a:ln>
              <a:effectLst/>
            </p:spPr>
          </p:pic>
        </p:grpSp>
        <p:grpSp>
          <p:nvGrpSpPr>
            <p:cNvPr id="1619" name="Group 1619"/>
            <p:cNvGrpSpPr/>
            <p:nvPr/>
          </p:nvGrpSpPr>
          <p:grpSpPr>
            <a:xfrm>
              <a:off x="4929680" y="2846557"/>
              <a:ext cx="954335" cy="503197"/>
              <a:chOff x="0" y="0"/>
              <a:chExt cx="954334" cy="503196"/>
            </a:xfrm>
          </p:grpSpPr>
          <p:pic>
            <p:nvPicPr>
              <p:cNvPr id="1616" name="pasted-image.png"/>
              <p:cNvPicPr>
                <a:picLocks noChangeAspect="1"/>
              </p:cNvPicPr>
              <p:nvPr/>
            </p:nvPicPr>
            <p:blipFill>
              <a:blip r:embed="rId2">
                <a:extLst/>
              </a:blip>
              <a:stretch>
                <a:fillRect/>
              </a:stretch>
            </p:blipFill>
            <p:spPr>
              <a:xfrm>
                <a:off x="0" y="12700"/>
                <a:ext cx="318208" cy="490497"/>
              </a:xfrm>
              <a:prstGeom prst="rect">
                <a:avLst/>
              </a:prstGeom>
              <a:ln w="12700" cap="flat">
                <a:noFill/>
                <a:miter lim="400000"/>
              </a:ln>
              <a:effectLst/>
            </p:spPr>
          </p:pic>
          <p:pic>
            <p:nvPicPr>
              <p:cNvPr id="1617" name="pasted-image.png"/>
              <p:cNvPicPr>
                <a:picLocks noChangeAspect="1"/>
              </p:cNvPicPr>
              <p:nvPr/>
            </p:nvPicPr>
            <p:blipFill>
              <a:blip r:embed="rId2">
                <a:extLst/>
              </a:blip>
              <a:stretch>
                <a:fillRect/>
              </a:stretch>
            </p:blipFill>
            <p:spPr>
              <a:xfrm>
                <a:off x="317094" y="12700"/>
                <a:ext cx="318208" cy="490497"/>
              </a:xfrm>
              <a:prstGeom prst="rect">
                <a:avLst/>
              </a:prstGeom>
              <a:ln w="12700" cap="flat">
                <a:noFill/>
                <a:miter lim="400000"/>
              </a:ln>
              <a:effectLst/>
            </p:spPr>
          </p:pic>
          <p:pic>
            <p:nvPicPr>
              <p:cNvPr id="1618" name="pasted-image.png"/>
              <p:cNvPicPr>
                <a:picLocks noChangeAspect="1"/>
              </p:cNvPicPr>
              <p:nvPr/>
            </p:nvPicPr>
            <p:blipFill>
              <a:blip r:embed="rId2">
                <a:extLst/>
              </a:blip>
              <a:stretch>
                <a:fillRect/>
              </a:stretch>
            </p:blipFill>
            <p:spPr>
              <a:xfrm>
                <a:off x="636127" y="0"/>
                <a:ext cx="318208" cy="490497"/>
              </a:xfrm>
              <a:prstGeom prst="rect">
                <a:avLst/>
              </a:prstGeom>
              <a:ln w="12700" cap="flat">
                <a:noFill/>
                <a:miter lim="400000"/>
              </a:ln>
              <a:effectLst/>
            </p:spPr>
          </p:pic>
        </p:grpSp>
      </p:grpSp>
      <p:sp>
        <p:nvSpPr>
          <p:cNvPr id="1621" name="Shape 1621"/>
          <p:cNvSpPr/>
          <p:nvPr/>
        </p:nvSpPr>
        <p:spPr>
          <a:xfrm>
            <a:off x="7562360" y="3452208"/>
            <a:ext cx="747140"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a:lvl1pPr>
          </a:lstStyle>
          <a:p>
            <a:pPr/>
            <a:r>
              <a:t>a.b.c</a:t>
            </a:r>
          </a:p>
        </p:txBody>
      </p:sp>
      <p:sp>
        <p:nvSpPr>
          <p:cNvPr id="1622" name="Shape 1622"/>
          <p:cNvSpPr/>
          <p:nvPr/>
        </p:nvSpPr>
        <p:spPr>
          <a:xfrm>
            <a:off x="7552091" y="3159471"/>
            <a:ext cx="1" cy="1096964"/>
          </a:xfrm>
          <a:prstGeom prst="line">
            <a:avLst/>
          </a:prstGeom>
          <a:ln w="63500">
            <a:solidFill>
              <a:schemeClr val="accent1"/>
            </a:solidFill>
            <a:bevel/>
            <a:tailEnd type="triangle"/>
          </a:ln>
        </p:spPr>
        <p:txBody>
          <a:bodyPr lIns="65023" tIns="65023" rIns="65023" bIns="65023"/>
          <a:lstStyle/>
          <a:p>
            <a:pPr>
              <a:defRPr sz="1600">
                <a:latin typeface="+mn-lt"/>
                <a:ea typeface="+mn-ea"/>
                <a:cs typeface="+mn-cs"/>
                <a:sym typeface="Helvetica"/>
              </a:defRPr>
            </a:pPr>
          </a:p>
        </p:txBody>
      </p:sp>
      <p:grpSp>
        <p:nvGrpSpPr>
          <p:cNvPr id="1634" name="Group 1634"/>
          <p:cNvGrpSpPr/>
          <p:nvPr/>
        </p:nvGrpSpPr>
        <p:grpSpPr>
          <a:xfrm>
            <a:off x="4556050" y="1918506"/>
            <a:ext cx="4716520" cy="1151106"/>
            <a:chOff x="0" y="0"/>
            <a:chExt cx="4716518" cy="1151105"/>
          </a:xfrm>
        </p:grpSpPr>
        <p:sp>
          <p:nvSpPr>
            <p:cNvPr id="1623" name="Shape 1623"/>
            <p:cNvSpPr/>
            <p:nvPr/>
          </p:nvSpPr>
          <p:spPr>
            <a:xfrm>
              <a:off x="0" y="0"/>
              <a:ext cx="4716519" cy="1151106"/>
            </a:xfrm>
            <a:prstGeom prst="roundRect">
              <a:avLst>
                <a:gd name="adj" fmla="val 16744"/>
              </a:avLst>
            </a:prstGeom>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p>
          </p:txBody>
        </p:sp>
        <p:grpSp>
          <p:nvGrpSpPr>
            <p:cNvPr id="1628" name="Group 1628"/>
            <p:cNvGrpSpPr/>
            <p:nvPr/>
          </p:nvGrpSpPr>
          <p:grpSpPr>
            <a:xfrm>
              <a:off x="568900" y="112707"/>
              <a:ext cx="1367901" cy="908176"/>
              <a:chOff x="0" y="0"/>
              <a:chExt cx="1367900" cy="908174"/>
            </a:xfrm>
          </p:grpSpPr>
          <p:pic>
            <p:nvPicPr>
              <p:cNvPr id="1624" name="pasted-image.png"/>
              <p:cNvPicPr>
                <a:picLocks noChangeAspect="1"/>
              </p:cNvPicPr>
              <p:nvPr/>
            </p:nvPicPr>
            <p:blipFill>
              <a:blip r:embed="rId3">
                <a:extLst/>
              </a:blip>
              <a:srcRect l="0" t="0" r="0" b="0"/>
              <a:stretch>
                <a:fillRect/>
              </a:stretch>
            </p:blipFill>
            <p:spPr>
              <a:xfrm>
                <a:off x="929495" y="469770"/>
                <a:ext cx="438406" cy="438405"/>
              </a:xfrm>
              <a:prstGeom prst="rect">
                <a:avLst/>
              </a:prstGeom>
              <a:ln w="12700" cap="flat">
                <a:noFill/>
                <a:miter lim="400000"/>
              </a:ln>
              <a:effectLst/>
            </p:spPr>
          </p:pic>
          <p:pic>
            <p:nvPicPr>
              <p:cNvPr id="1625" name="pasted-image.png"/>
              <p:cNvPicPr>
                <a:picLocks noChangeAspect="1"/>
              </p:cNvPicPr>
              <p:nvPr/>
            </p:nvPicPr>
            <p:blipFill>
              <a:blip r:embed="rId3">
                <a:extLst/>
              </a:blip>
              <a:stretch>
                <a:fillRect/>
              </a:stretch>
            </p:blipFill>
            <p:spPr>
              <a:xfrm>
                <a:off x="466300" y="469770"/>
                <a:ext cx="438405" cy="438405"/>
              </a:xfrm>
              <a:prstGeom prst="rect">
                <a:avLst/>
              </a:prstGeom>
              <a:ln w="12700" cap="flat">
                <a:noFill/>
                <a:miter lim="400000"/>
              </a:ln>
              <a:effectLst/>
            </p:spPr>
          </p:pic>
          <p:pic>
            <p:nvPicPr>
              <p:cNvPr id="1626" name="pasted-image.png"/>
              <p:cNvPicPr>
                <a:picLocks noChangeAspect="1"/>
              </p:cNvPicPr>
              <p:nvPr/>
            </p:nvPicPr>
            <p:blipFill>
              <a:blip r:embed="rId3">
                <a:extLst/>
              </a:blip>
              <a:stretch>
                <a:fillRect/>
              </a:stretch>
            </p:blipFill>
            <p:spPr>
              <a:xfrm>
                <a:off x="0" y="469770"/>
                <a:ext cx="438405" cy="438405"/>
              </a:xfrm>
              <a:prstGeom prst="rect">
                <a:avLst/>
              </a:prstGeom>
              <a:ln w="12700" cap="flat">
                <a:noFill/>
                <a:miter lim="400000"/>
              </a:ln>
              <a:effectLst/>
            </p:spPr>
          </p:pic>
          <p:sp>
            <p:nvSpPr>
              <p:cNvPr id="1627" name="Shape 1627"/>
              <p:cNvSpPr/>
              <p:nvPr/>
            </p:nvSpPr>
            <p:spPr>
              <a:xfrm>
                <a:off x="201378" y="0"/>
                <a:ext cx="10571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发布包</a:t>
                </a:r>
              </a:p>
            </p:txBody>
          </p:sp>
        </p:grpSp>
        <p:grpSp>
          <p:nvGrpSpPr>
            <p:cNvPr id="1633" name="Group 1633"/>
            <p:cNvGrpSpPr/>
            <p:nvPr/>
          </p:nvGrpSpPr>
          <p:grpSpPr>
            <a:xfrm>
              <a:off x="2281461" y="119012"/>
              <a:ext cx="1437578" cy="927323"/>
              <a:chOff x="0" y="0"/>
              <a:chExt cx="1437576" cy="927322"/>
            </a:xfrm>
          </p:grpSpPr>
          <p:pic>
            <p:nvPicPr>
              <p:cNvPr id="1629" name="pasted-image.png"/>
              <p:cNvPicPr>
                <a:picLocks noChangeAspect="1"/>
              </p:cNvPicPr>
              <p:nvPr/>
            </p:nvPicPr>
            <p:blipFill>
              <a:blip r:embed="rId4">
                <a:extLst/>
              </a:blip>
              <a:stretch>
                <a:fillRect/>
              </a:stretch>
            </p:blipFill>
            <p:spPr>
              <a:xfrm>
                <a:off x="0" y="488814"/>
                <a:ext cx="438509" cy="438509"/>
              </a:xfrm>
              <a:prstGeom prst="rect">
                <a:avLst/>
              </a:prstGeom>
              <a:ln w="12700" cap="flat">
                <a:noFill/>
                <a:miter lim="400000"/>
              </a:ln>
              <a:effectLst/>
            </p:spPr>
          </p:pic>
          <p:pic>
            <p:nvPicPr>
              <p:cNvPr id="1630" name="pasted-image.png"/>
              <p:cNvPicPr>
                <a:picLocks noChangeAspect="1"/>
              </p:cNvPicPr>
              <p:nvPr/>
            </p:nvPicPr>
            <p:blipFill>
              <a:blip r:embed="rId4">
                <a:extLst/>
              </a:blip>
              <a:stretch>
                <a:fillRect/>
              </a:stretch>
            </p:blipFill>
            <p:spPr>
              <a:xfrm>
                <a:off x="482253" y="488814"/>
                <a:ext cx="438509" cy="438509"/>
              </a:xfrm>
              <a:prstGeom prst="rect">
                <a:avLst/>
              </a:prstGeom>
              <a:ln w="12700" cap="flat">
                <a:noFill/>
                <a:miter lim="400000"/>
              </a:ln>
              <a:effectLst/>
            </p:spPr>
          </p:pic>
          <p:pic>
            <p:nvPicPr>
              <p:cNvPr id="1631" name="pasted-image.png"/>
              <p:cNvPicPr>
                <a:picLocks noChangeAspect="1"/>
              </p:cNvPicPr>
              <p:nvPr/>
            </p:nvPicPr>
            <p:blipFill>
              <a:blip r:embed="rId4">
                <a:extLst/>
              </a:blip>
              <a:stretch>
                <a:fillRect/>
              </a:stretch>
            </p:blipFill>
            <p:spPr>
              <a:xfrm>
                <a:off x="999068" y="488814"/>
                <a:ext cx="438509" cy="438509"/>
              </a:xfrm>
              <a:prstGeom prst="rect">
                <a:avLst/>
              </a:prstGeom>
              <a:ln w="12700" cap="flat">
                <a:noFill/>
                <a:miter lim="400000"/>
              </a:ln>
              <a:effectLst/>
            </p:spPr>
          </p:pic>
          <p:sp>
            <p:nvSpPr>
              <p:cNvPr id="1632" name="Shape 1632"/>
              <p:cNvSpPr/>
              <p:nvPr/>
            </p:nvSpPr>
            <p:spPr>
              <a:xfrm>
                <a:off x="33233" y="0"/>
                <a:ext cx="13619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a:lvl1pPr>
              </a:lstStyle>
              <a:p>
                <a:pPr/>
                <a:r>
                  <a:t>配置文件</a:t>
                </a:r>
              </a:p>
            </p:txBody>
          </p:sp>
        </p:grpSp>
      </p:grpSp>
      <p:grpSp>
        <p:nvGrpSpPr>
          <p:cNvPr id="1643" name="Group 1643"/>
          <p:cNvGrpSpPr/>
          <p:nvPr/>
        </p:nvGrpSpPr>
        <p:grpSpPr>
          <a:xfrm>
            <a:off x="8471058" y="3721872"/>
            <a:ext cx="1646343" cy="1502161"/>
            <a:chOff x="0" y="0"/>
            <a:chExt cx="1646341" cy="1502160"/>
          </a:xfrm>
        </p:grpSpPr>
        <p:sp>
          <p:nvSpPr>
            <p:cNvPr id="1635" name="Shape 1635"/>
            <p:cNvSpPr/>
            <p:nvPr/>
          </p:nvSpPr>
          <p:spPr>
            <a:xfrm>
              <a:off x="900742" y="807694"/>
              <a:ext cx="745600" cy="694467"/>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1636" name="Shape 1636"/>
            <p:cNvSpPr/>
            <p:nvPr/>
          </p:nvSpPr>
          <p:spPr>
            <a:xfrm>
              <a:off x="0" y="12700"/>
              <a:ext cx="745600" cy="694466"/>
            </a:xfrm>
            <a:prstGeom prst="ellipse">
              <a:avLst/>
            </a:prstGeom>
            <a:solidFill>
              <a:schemeClr val="accent2">
                <a:satOff val="-4966"/>
                <a:lumOff val="-10549"/>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1637" name="pasted-image.png"/>
            <p:cNvPicPr>
              <a:picLocks noChangeAspect="1"/>
            </p:cNvPicPr>
            <p:nvPr/>
          </p:nvPicPr>
          <p:blipFill>
            <a:blip r:embed="rId5">
              <a:extLst/>
            </a:blip>
            <a:srcRect l="13961" t="17515" r="15230" b="11194"/>
            <a:stretch>
              <a:fillRect/>
            </a:stretch>
          </p:blipFill>
          <p:spPr>
            <a:xfrm>
              <a:off x="89430" y="144412"/>
              <a:ext cx="529036" cy="532642"/>
            </a:xfrm>
            <a:custGeom>
              <a:avLst/>
              <a:gdLst/>
              <a:ahLst/>
              <a:cxnLst>
                <a:cxn ang="0">
                  <a:pos x="wd2" y="hd2"/>
                </a:cxn>
                <a:cxn ang="5400000">
                  <a:pos x="wd2" y="hd2"/>
                </a:cxn>
                <a:cxn ang="10800000">
                  <a:pos x="wd2" y="hd2"/>
                </a:cxn>
                <a:cxn ang="16200000">
                  <a:pos x="wd2" y="hd2"/>
                </a:cxn>
              </a:cxnLst>
              <a:rect l="0" t="0" r="r" b="b"/>
              <a:pathLst>
                <a:path w="21600" h="21518" fill="norm" stroke="1" extrusionOk="0">
                  <a:moveTo>
                    <a:pt x="14762" y="1"/>
                  </a:moveTo>
                  <a:cubicBezTo>
                    <a:pt x="13084" y="-82"/>
                    <a:pt x="3987" y="3565"/>
                    <a:pt x="3597" y="4571"/>
                  </a:cubicBezTo>
                  <a:cubicBezTo>
                    <a:pt x="3370" y="5156"/>
                    <a:pt x="4642" y="7737"/>
                    <a:pt x="6433" y="10311"/>
                  </a:cubicBezTo>
                  <a:cubicBezTo>
                    <a:pt x="9436" y="14626"/>
                    <a:pt x="9568" y="15072"/>
                    <a:pt x="8215" y="16051"/>
                  </a:cubicBezTo>
                  <a:cubicBezTo>
                    <a:pt x="7610" y="16488"/>
                    <a:pt x="7094" y="17012"/>
                    <a:pt x="6871" y="17365"/>
                  </a:cubicBezTo>
                  <a:cubicBezTo>
                    <a:pt x="7381" y="17599"/>
                    <a:pt x="7921" y="17778"/>
                    <a:pt x="8475" y="17910"/>
                  </a:cubicBezTo>
                  <a:cubicBezTo>
                    <a:pt x="9555" y="17573"/>
                    <a:pt x="11171" y="16861"/>
                    <a:pt x="13563" y="15666"/>
                  </a:cubicBezTo>
                  <a:cubicBezTo>
                    <a:pt x="16346" y="14276"/>
                    <a:pt x="18618" y="12772"/>
                    <a:pt x="18618" y="12331"/>
                  </a:cubicBezTo>
                  <a:cubicBezTo>
                    <a:pt x="18618" y="11890"/>
                    <a:pt x="17396" y="9803"/>
                    <a:pt x="15896" y="7697"/>
                  </a:cubicBezTo>
                  <a:cubicBezTo>
                    <a:pt x="13504" y="4339"/>
                    <a:pt x="13303" y="3666"/>
                    <a:pt x="14260" y="2150"/>
                  </a:cubicBezTo>
                  <a:cubicBezTo>
                    <a:pt x="14859" y="1199"/>
                    <a:pt x="15183" y="258"/>
                    <a:pt x="14989" y="65"/>
                  </a:cubicBezTo>
                  <a:cubicBezTo>
                    <a:pt x="14948" y="25"/>
                    <a:pt x="14874" y="7"/>
                    <a:pt x="14762" y="1"/>
                  </a:cubicBezTo>
                  <a:close/>
                  <a:moveTo>
                    <a:pt x="21584" y="17269"/>
                  </a:moveTo>
                  <a:cubicBezTo>
                    <a:pt x="21419" y="17431"/>
                    <a:pt x="21247" y="17600"/>
                    <a:pt x="21081" y="17766"/>
                  </a:cubicBezTo>
                  <a:cubicBezTo>
                    <a:pt x="21103" y="17775"/>
                    <a:pt x="21126" y="17787"/>
                    <a:pt x="21146" y="17798"/>
                  </a:cubicBezTo>
                  <a:cubicBezTo>
                    <a:pt x="21203" y="17768"/>
                    <a:pt x="21265" y="17752"/>
                    <a:pt x="21325" y="17734"/>
                  </a:cubicBezTo>
                  <a:cubicBezTo>
                    <a:pt x="21420" y="17605"/>
                    <a:pt x="21504" y="17479"/>
                    <a:pt x="21600" y="17349"/>
                  </a:cubicBezTo>
                  <a:cubicBezTo>
                    <a:pt x="21594" y="17326"/>
                    <a:pt x="21593" y="17292"/>
                    <a:pt x="21584" y="17269"/>
                  </a:cubicBezTo>
                  <a:close/>
                  <a:moveTo>
                    <a:pt x="178" y="17590"/>
                  </a:moveTo>
                  <a:cubicBezTo>
                    <a:pt x="132" y="17633"/>
                    <a:pt x="104" y="17684"/>
                    <a:pt x="49" y="17718"/>
                  </a:cubicBezTo>
                  <a:cubicBezTo>
                    <a:pt x="34" y="17727"/>
                    <a:pt x="15" y="17742"/>
                    <a:pt x="0" y="17750"/>
                  </a:cubicBezTo>
                  <a:cubicBezTo>
                    <a:pt x="376" y="18218"/>
                    <a:pt x="815" y="18653"/>
                    <a:pt x="1280" y="19065"/>
                  </a:cubicBezTo>
                  <a:cubicBezTo>
                    <a:pt x="1207" y="18934"/>
                    <a:pt x="1172" y="18790"/>
                    <a:pt x="1167" y="18648"/>
                  </a:cubicBezTo>
                  <a:cubicBezTo>
                    <a:pt x="836" y="18295"/>
                    <a:pt x="505" y="17961"/>
                    <a:pt x="178" y="17590"/>
                  </a:cubicBezTo>
                  <a:close/>
                  <a:moveTo>
                    <a:pt x="19882" y="18953"/>
                  </a:moveTo>
                  <a:cubicBezTo>
                    <a:pt x="19873" y="18961"/>
                    <a:pt x="19859" y="18960"/>
                    <a:pt x="19850" y="18969"/>
                  </a:cubicBezTo>
                  <a:cubicBezTo>
                    <a:pt x="19898" y="19049"/>
                    <a:pt x="19926" y="19138"/>
                    <a:pt x="19947" y="19225"/>
                  </a:cubicBezTo>
                  <a:cubicBezTo>
                    <a:pt x="19967" y="19206"/>
                    <a:pt x="19992" y="19196"/>
                    <a:pt x="20012" y="19177"/>
                  </a:cubicBezTo>
                  <a:cubicBezTo>
                    <a:pt x="19991" y="19150"/>
                    <a:pt x="19950" y="19127"/>
                    <a:pt x="19931" y="19097"/>
                  </a:cubicBezTo>
                  <a:cubicBezTo>
                    <a:pt x="19902" y="19050"/>
                    <a:pt x="19902" y="19002"/>
                    <a:pt x="19882" y="18953"/>
                  </a:cubicBezTo>
                  <a:close/>
                  <a:moveTo>
                    <a:pt x="1815" y="19482"/>
                  </a:moveTo>
                  <a:cubicBezTo>
                    <a:pt x="1892" y="19543"/>
                    <a:pt x="1967" y="19611"/>
                    <a:pt x="2042" y="19674"/>
                  </a:cubicBezTo>
                  <a:cubicBezTo>
                    <a:pt x="2031" y="19632"/>
                    <a:pt x="2014" y="19589"/>
                    <a:pt x="2009" y="19546"/>
                  </a:cubicBezTo>
                  <a:cubicBezTo>
                    <a:pt x="2003" y="19539"/>
                    <a:pt x="2000" y="19521"/>
                    <a:pt x="1993" y="19514"/>
                  </a:cubicBezTo>
                  <a:cubicBezTo>
                    <a:pt x="1930" y="19507"/>
                    <a:pt x="1875" y="19501"/>
                    <a:pt x="1815" y="19482"/>
                  </a:cubicBezTo>
                  <a:close/>
                  <a:moveTo>
                    <a:pt x="18440" y="20155"/>
                  </a:moveTo>
                  <a:cubicBezTo>
                    <a:pt x="17803" y="20656"/>
                    <a:pt x="17170" y="21121"/>
                    <a:pt x="16544" y="21518"/>
                  </a:cubicBezTo>
                  <a:cubicBezTo>
                    <a:pt x="17282" y="21168"/>
                    <a:pt x="17989" y="20753"/>
                    <a:pt x="18651" y="20283"/>
                  </a:cubicBezTo>
                  <a:cubicBezTo>
                    <a:pt x="18577" y="20249"/>
                    <a:pt x="18503" y="20208"/>
                    <a:pt x="18440" y="20155"/>
                  </a:cubicBezTo>
                  <a:close/>
                </a:path>
              </a:pathLst>
            </a:custGeom>
            <a:ln w="12700" cap="flat">
              <a:noFill/>
              <a:miter lim="400000"/>
            </a:ln>
            <a:effectLst/>
          </p:spPr>
        </p:pic>
        <p:sp>
          <p:nvSpPr>
            <p:cNvPr id="1638" name="Shape 1638"/>
            <p:cNvSpPr/>
            <p:nvPr/>
          </p:nvSpPr>
          <p:spPr>
            <a:xfrm>
              <a:off x="830957" y="0"/>
              <a:ext cx="745600" cy="694466"/>
            </a:xfrm>
            <a:prstGeom prst="ellipse">
              <a:avLst/>
            </a:prstGeom>
            <a:solidFill>
              <a:schemeClr val="accent4">
                <a:satOff val="-1335"/>
                <a:lumOff val="-10274"/>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1639" name="pasted-image.png"/>
            <p:cNvPicPr>
              <a:picLocks noChangeAspect="1"/>
            </p:cNvPicPr>
            <p:nvPr/>
          </p:nvPicPr>
          <p:blipFill>
            <a:blip r:embed="rId5">
              <a:extLst/>
            </a:blip>
            <a:srcRect l="10508" t="17515" r="24898" b="11194"/>
            <a:stretch>
              <a:fillRect/>
            </a:stretch>
          </p:blipFill>
          <p:spPr>
            <a:xfrm>
              <a:off x="900742" y="85624"/>
              <a:ext cx="482601" cy="532642"/>
            </a:xfrm>
            <a:custGeom>
              <a:avLst/>
              <a:gdLst/>
              <a:ahLst/>
              <a:cxnLst>
                <a:cxn ang="0">
                  <a:pos x="wd2" y="hd2"/>
                </a:cxn>
                <a:cxn ang="5400000">
                  <a:pos x="wd2" y="hd2"/>
                </a:cxn>
                <a:cxn ang="10800000">
                  <a:pos x="wd2" y="hd2"/>
                </a:cxn>
                <a:cxn ang="16200000">
                  <a:pos x="wd2" y="hd2"/>
                </a:cxn>
              </a:cxnLst>
              <a:rect l="0" t="0" r="r" b="b"/>
              <a:pathLst>
                <a:path w="21600" h="21518" fill="norm" stroke="1" extrusionOk="0">
                  <a:moveTo>
                    <a:pt x="17337" y="1"/>
                  </a:moveTo>
                  <a:cubicBezTo>
                    <a:pt x="15498" y="-82"/>
                    <a:pt x="5526" y="3565"/>
                    <a:pt x="5098" y="4571"/>
                  </a:cubicBezTo>
                  <a:cubicBezTo>
                    <a:pt x="4849" y="5156"/>
                    <a:pt x="6243" y="7737"/>
                    <a:pt x="8207" y="10311"/>
                  </a:cubicBezTo>
                  <a:cubicBezTo>
                    <a:pt x="11499" y="14626"/>
                    <a:pt x="11644" y="15072"/>
                    <a:pt x="10161" y="16051"/>
                  </a:cubicBezTo>
                  <a:cubicBezTo>
                    <a:pt x="9497" y="16488"/>
                    <a:pt x="8931" y="17012"/>
                    <a:pt x="8686" y="17365"/>
                  </a:cubicBezTo>
                  <a:cubicBezTo>
                    <a:pt x="9246" y="17599"/>
                    <a:pt x="9837" y="17778"/>
                    <a:pt x="10445" y="17910"/>
                  </a:cubicBezTo>
                  <a:cubicBezTo>
                    <a:pt x="11629" y="17573"/>
                    <a:pt x="13400" y="16861"/>
                    <a:pt x="16022" y="15666"/>
                  </a:cubicBezTo>
                  <a:cubicBezTo>
                    <a:pt x="19073" y="14276"/>
                    <a:pt x="21564" y="12772"/>
                    <a:pt x="21564" y="12331"/>
                  </a:cubicBezTo>
                  <a:cubicBezTo>
                    <a:pt x="21564" y="11890"/>
                    <a:pt x="20224" y="9803"/>
                    <a:pt x="18580" y="7697"/>
                  </a:cubicBezTo>
                  <a:cubicBezTo>
                    <a:pt x="15958" y="4339"/>
                    <a:pt x="15737" y="3666"/>
                    <a:pt x="16786" y="2150"/>
                  </a:cubicBezTo>
                  <a:cubicBezTo>
                    <a:pt x="17444" y="1199"/>
                    <a:pt x="17799" y="258"/>
                    <a:pt x="17586" y="65"/>
                  </a:cubicBezTo>
                  <a:cubicBezTo>
                    <a:pt x="17541" y="25"/>
                    <a:pt x="17459" y="7"/>
                    <a:pt x="17337" y="1"/>
                  </a:cubicBezTo>
                  <a:close/>
                  <a:moveTo>
                    <a:pt x="0" y="16147"/>
                  </a:moveTo>
                  <a:cubicBezTo>
                    <a:pt x="19" y="16169"/>
                    <a:pt x="39" y="16185"/>
                    <a:pt x="53" y="16211"/>
                  </a:cubicBezTo>
                  <a:cubicBezTo>
                    <a:pt x="40" y="16188"/>
                    <a:pt x="13" y="16169"/>
                    <a:pt x="0" y="16147"/>
                  </a:cubicBezTo>
                  <a:close/>
                  <a:moveTo>
                    <a:pt x="1350" y="17590"/>
                  </a:moveTo>
                  <a:cubicBezTo>
                    <a:pt x="1300" y="17633"/>
                    <a:pt x="1269" y="17684"/>
                    <a:pt x="1208" y="17718"/>
                  </a:cubicBezTo>
                  <a:cubicBezTo>
                    <a:pt x="1192" y="17727"/>
                    <a:pt x="1171" y="17742"/>
                    <a:pt x="1155" y="17750"/>
                  </a:cubicBezTo>
                  <a:cubicBezTo>
                    <a:pt x="1567" y="18218"/>
                    <a:pt x="2048" y="18653"/>
                    <a:pt x="2558" y="19065"/>
                  </a:cubicBezTo>
                  <a:cubicBezTo>
                    <a:pt x="2478" y="18934"/>
                    <a:pt x="2439" y="18790"/>
                    <a:pt x="2434" y="18648"/>
                  </a:cubicBezTo>
                  <a:cubicBezTo>
                    <a:pt x="2072" y="18295"/>
                    <a:pt x="1708" y="17961"/>
                    <a:pt x="1350" y="17590"/>
                  </a:cubicBezTo>
                  <a:close/>
                  <a:moveTo>
                    <a:pt x="3144" y="19482"/>
                  </a:moveTo>
                  <a:cubicBezTo>
                    <a:pt x="3229" y="19543"/>
                    <a:pt x="3311" y="19611"/>
                    <a:pt x="3393" y="19674"/>
                  </a:cubicBezTo>
                  <a:cubicBezTo>
                    <a:pt x="3381" y="19632"/>
                    <a:pt x="3362" y="19589"/>
                    <a:pt x="3357" y="19546"/>
                  </a:cubicBezTo>
                  <a:cubicBezTo>
                    <a:pt x="3350" y="19539"/>
                    <a:pt x="3347" y="19521"/>
                    <a:pt x="3339" y="19514"/>
                  </a:cubicBezTo>
                  <a:cubicBezTo>
                    <a:pt x="3270" y="19507"/>
                    <a:pt x="3210" y="19501"/>
                    <a:pt x="3144" y="19482"/>
                  </a:cubicBezTo>
                  <a:close/>
                  <a:moveTo>
                    <a:pt x="21369" y="20155"/>
                  </a:moveTo>
                  <a:cubicBezTo>
                    <a:pt x="20671" y="20656"/>
                    <a:pt x="19977" y="21121"/>
                    <a:pt x="19291" y="21518"/>
                  </a:cubicBezTo>
                  <a:cubicBezTo>
                    <a:pt x="20099" y="21168"/>
                    <a:pt x="20875" y="20753"/>
                    <a:pt x="21600" y="20283"/>
                  </a:cubicBezTo>
                  <a:cubicBezTo>
                    <a:pt x="21519" y="20249"/>
                    <a:pt x="21438" y="20208"/>
                    <a:pt x="21369" y="20155"/>
                  </a:cubicBezTo>
                  <a:close/>
                </a:path>
              </a:pathLst>
            </a:custGeom>
            <a:ln w="12700" cap="flat">
              <a:noFill/>
              <a:miter lim="400000"/>
            </a:ln>
            <a:effectLst/>
          </p:spPr>
        </p:pic>
        <p:sp>
          <p:nvSpPr>
            <p:cNvPr id="1640" name="Shape 1640"/>
            <p:cNvSpPr/>
            <p:nvPr/>
          </p:nvSpPr>
          <p:spPr>
            <a:xfrm>
              <a:off x="718" y="807694"/>
              <a:ext cx="745600" cy="694467"/>
            </a:xfrm>
            <a:prstGeom prst="ellipse">
              <a:avLst/>
            </a:prstGeom>
            <a:solidFill>
              <a:schemeClr val="accent1">
                <a:satOff val="-4409"/>
                <a:lumOff val="-10509"/>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1641" name="pasted-image.png"/>
            <p:cNvPicPr>
              <a:picLocks noChangeAspect="1"/>
            </p:cNvPicPr>
            <p:nvPr/>
          </p:nvPicPr>
          <p:blipFill>
            <a:blip r:embed="rId5">
              <a:extLst/>
            </a:blip>
            <a:srcRect l="13961" t="17515" r="15230" b="11194"/>
            <a:stretch>
              <a:fillRect/>
            </a:stretch>
          </p:blipFill>
          <p:spPr>
            <a:xfrm>
              <a:off x="1009025" y="888607"/>
              <a:ext cx="529035" cy="532642"/>
            </a:xfrm>
            <a:custGeom>
              <a:avLst/>
              <a:gdLst/>
              <a:ahLst/>
              <a:cxnLst>
                <a:cxn ang="0">
                  <a:pos x="wd2" y="hd2"/>
                </a:cxn>
                <a:cxn ang="5400000">
                  <a:pos x="wd2" y="hd2"/>
                </a:cxn>
                <a:cxn ang="10800000">
                  <a:pos x="wd2" y="hd2"/>
                </a:cxn>
                <a:cxn ang="16200000">
                  <a:pos x="wd2" y="hd2"/>
                </a:cxn>
              </a:cxnLst>
              <a:rect l="0" t="0" r="r" b="b"/>
              <a:pathLst>
                <a:path w="21600" h="21518" fill="norm" stroke="1" extrusionOk="0">
                  <a:moveTo>
                    <a:pt x="14762" y="1"/>
                  </a:moveTo>
                  <a:cubicBezTo>
                    <a:pt x="13084" y="-82"/>
                    <a:pt x="3987" y="3565"/>
                    <a:pt x="3597" y="4571"/>
                  </a:cubicBezTo>
                  <a:cubicBezTo>
                    <a:pt x="3370" y="5156"/>
                    <a:pt x="4642" y="7737"/>
                    <a:pt x="6433" y="10311"/>
                  </a:cubicBezTo>
                  <a:cubicBezTo>
                    <a:pt x="9436" y="14626"/>
                    <a:pt x="9568" y="15072"/>
                    <a:pt x="8215" y="16051"/>
                  </a:cubicBezTo>
                  <a:cubicBezTo>
                    <a:pt x="7610" y="16488"/>
                    <a:pt x="7094" y="17012"/>
                    <a:pt x="6871" y="17365"/>
                  </a:cubicBezTo>
                  <a:cubicBezTo>
                    <a:pt x="7381" y="17599"/>
                    <a:pt x="7921" y="17778"/>
                    <a:pt x="8475" y="17910"/>
                  </a:cubicBezTo>
                  <a:cubicBezTo>
                    <a:pt x="9555" y="17573"/>
                    <a:pt x="11171" y="16861"/>
                    <a:pt x="13563" y="15666"/>
                  </a:cubicBezTo>
                  <a:cubicBezTo>
                    <a:pt x="16346" y="14276"/>
                    <a:pt x="18618" y="12772"/>
                    <a:pt x="18618" y="12331"/>
                  </a:cubicBezTo>
                  <a:cubicBezTo>
                    <a:pt x="18618" y="11890"/>
                    <a:pt x="17396" y="9803"/>
                    <a:pt x="15896" y="7697"/>
                  </a:cubicBezTo>
                  <a:cubicBezTo>
                    <a:pt x="13504" y="4339"/>
                    <a:pt x="13303" y="3666"/>
                    <a:pt x="14260" y="2150"/>
                  </a:cubicBezTo>
                  <a:cubicBezTo>
                    <a:pt x="14859" y="1199"/>
                    <a:pt x="15183" y="258"/>
                    <a:pt x="14989" y="65"/>
                  </a:cubicBezTo>
                  <a:cubicBezTo>
                    <a:pt x="14948" y="25"/>
                    <a:pt x="14874" y="7"/>
                    <a:pt x="14762" y="1"/>
                  </a:cubicBezTo>
                  <a:close/>
                  <a:moveTo>
                    <a:pt x="21584" y="17269"/>
                  </a:moveTo>
                  <a:cubicBezTo>
                    <a:pt x="21419" y="17431"/>
                    <a:pt x="21247" y="17600"/>
                    <a:pt x="21081" y="17766"/>
                  </a:cubicBezTo>
                  <a:cubicBezTo>
                    <a:pt x="21103" y="17775"/>
                    <a:pt x="21126" y="17787"/>
                    <a:pt x="21146" y="17798"/>
                  </a:cubicBezTo>
                  <a:cubicBezTo>
                    <a:pt x="21203" y="17768"/>
                    <a:pt x="21265" y="17752"/>
                    <a:pt x="21325" y="17734"/>
                  </a:cubicBezTo>
                  <a:cubicBezTo>
                    <a:pt x="21420" y="17605"/>
                    <a:pt x="21504" y="17479"/>
                    <a:pt x="21600" y="17349"/>
                  </a:cubicBezTo>
                  <a:cubicBezTo>
                    <a:pt x="21594" y="17326"/>
                    <a:pt x="21593" y="17292"/>
                    <a:pt x="21584" y="17269"/>
                  </a:cubicBezTo>
                  <a:close/>
                  <a:moveTo>
                    <a:pt x="178" y="17590"/>
                  </a:moveTo>
                  <a:cubicBezTo>
                    <a:pt x="132" y="17633"/>
                    <a:pt x="104" y="17684"/>
                    <a:pt x="49" y="17718"/>
                  </a:cubicBezTo>
                  <a:cubicBezTo>
                    <a:pt x="34" y="17727"/>
                    <a:pt x="15" y="17742"/>
                    <a:pt x="0" y="17750"/>
                  </a:cubicBezTo>
                  <a:cubicBezTo>
                    <a:pt x="376" y="18218"/>
                    <a:pt x="815" y="18653"/>
                    <a:pt x="1280" y="19065"/>
                  </a:cubicBezTo>
                  <a:cubicBezTo>
                    <a:pt x="1207" y="18934"/>
                    <a:pt x="1172" y="18790"/>
                    <a:pt x="1167" y="18648"/>
                  </a:cubicBezTo>
                  <a:cubicBezTo>
                    <a:pt x="836" y="18295"/>
                    <a:pt x="505" y="17961"/>
                    <a:pt x="178" y="17590"/>
                  </a:cubicBezTo>
                  <a:close/>
                  <a:moveTo>
                    <a:pt x="19882" y="18953"/>
                  </a:moveTo>
                  <a:cubicBezTo>
                    <a:pt x="19873" y="18961"/>
                    <a:pt x="19859" y="18960"/>
                    <a:pt x="19850" y="18969"/>
                  </a:cubicBezTo>
                  <a:cubicBezTo>
                    <a:pt x="19898" y="19049"/>
                    <a:pt x="19926" y="19138"/>
                    <a:pt x="19947" y="19225"/>
                  </a:cubicBezTo>
                  <a:cubicBezTo>
                    <a:pt x="19967" y="19206"/>
                    <a:pt x="19992" y="19196"/>
                    <a:pt x="20012" y="19177"/>
                  </a:cubicBezTo>
                  <a:cubicBezTo>
                    <a:pt x="19991" y="19150"/>
                    <a:pt x="19950" y="19127"/>
                    <a:pt x="19931" y="19097"/>
                  </a:cubicBezTo>
                  <a:cubicBezTo>
                    <a:pt x="19902" y="19050"/>
                    <a:pt x="19902" y="19002"/>
                    <a:pt x="19882" y="18953"/>
                  </a:cubicBezTo>
                  <a:close/>
                  <a:moveTo>
                    <a:pt x="1815" y="19482"/>
                  </a:moveTo>
                  <a:cubicBezTo>
                    <a:pt x="1892" y="19543"/>
                    <a:pt x="1967" y="19611"/>
                    <a:pt x="2042" y="19674"/>
                  </a:cubicBezTo>
                  <a:cubicBezTo>
                    <a:pt x="2031" y="19632"/>
                    <a:pt x="2014" y="19589"/>
                    <a:pt x="2009" y="19546"/>
                  </a:cubicBezTo>
                  <a:cubicBezTo>
                    <a:pt x="2003" y="19539"/>
                    <a:pt x="2000" y="19521"/>
                    <a:pt x="1993" y="19514"/>
                  </a:cubicBezTo>
                  <a:cubicBezTo>
                    <a:pt x="1930" y="19507"/>
                    <a:pt x="1875" y="19501"/>
                    <a:pt x="1815" y="19482"/>
                  </a:cubicBezTo>
                  <a:close/>
                  <a:moveTo>
                    <a:pt x="18440" y="20155"/>
                  </a:moveTo>
                  <a:cubicBezTo>
                    <a:pt x="17803" y="20656"/>
                    <a:pt x="17170" y="21121"/>
                    <a:pt x="16544" y="21518"/>
                  </a:cubicBezTo>
                  <a:cubicBezTo>
                    <a:pt x="17282" y="21168"/>
                    <a:pt x="17989" y="20753"/>
                    <a:pt x="18651" y="20283"/>
                  </a:cubicBezTo>
                  <a:cubicBezTo>
                    <a:pt x="18577" y="20249"/>
                    <a:pt x="18503" y="20208"/>
                    <a:pt x="18440" y="20155"/>
                  </a:cubicBezTo>
                  <a:close/>
                </a:path>
              </a:pathLst>
            </a:custGeom>
            <a:ln w="12700" cap="flat">
              <a:noFill/>
              <a:miter lim="400000"/>
            </a:ln>
            <a:effectLst/>
          </p:spPr>
        </p:pic>
        <p:pic>
          <p:nvPicPr>
            <p:cNvPr id="1642" name="pasted-image.png"/>
            <p:cNvPicPr>
              <a:picLocks noChangeAspect="1"/>
            </p:cNvPicPr>
            <p:nvPr/>
          </p:nvPicPr>
          <p:blipFill>
            <a:blip r:embed="rId5">
              <a:extLst/>
            </a:blip>
            <a:srcRect l="13961" t="17515" r="15230" b="11194"/>
            <a:stretch>
              <a:fillRect/>
            </a:stretch>
          </p:blipFill>
          <p:spPr>
            <a:xfrm>
              <a:off x="141857" y="888607"/>
              <a:ext cx="529036" cy="532642"/>
            </a:xfrm>
            <a:custGeom>
              <a:avLst/>
              <a:gdLst/>
              <a:ahLst/>
              <a:cxnLst>
                <a:cxn ang="0">
                  <a:pos x="wd2" y="hd2"/>
                </a:cxn>
                <a:cxn ang="5400000">
                  <a:pos x="wd2" y="hd2"/>
                </a:cxn>
                <a:cxn ang="10800000">
                  <a:pos x="wd2" y="hd2"/>
                </a:cxn>
                <a:cxn ang="16200000">
                  <a:pos x="wd2" y="hd2"/>
                </a:cxn>
              </a:cxnLst>
              <a:rect l="0" t="0" r="r" b="b"/>
              <a:pathLst>
                <a:path w="21600" h="21518" fill="norm" stroke="1" extrusionOk="0">
                  <a:moveTo>
                    <a:pt x="14762" y="1"/>
                  </a:moveTo>
                  <a:cubicBezTo>
                    <a:pt x="13084" y="-82"/>
                    <a:pt x="3987" y="3565"/>
                    <a:pt x="3597" y="4571"/>
                  </a:cubicBezTo>
                  <a:cubicBezTo>
                    <a:pt x="3370" y="5156"/>
                    <a:pt x="4642" y="7737"/>
                    <a:pt x="6433" y="10311"/>
                  </a:cubicBezTo>
                  <a:cubicBezTo>
                    <a:pt x="9436" y="14626"/>
                    <a:pt x="9568" y="15072"/>
                    <a:pt x="8215" y="16051"/>
                  </a:cubicBezTo>
                  <a:cubicBezTo>
                    <a:pt x="7610" y="16488"/>
                    <a:pt x="7094" y="17012"/>
                    <a:pt x="6871" y="17365"/>
                  </a:cubicBezTo>
                  <a:cubicBezTo>
                    <a:pt x="7381" y="17599"/>
                    <a:pt x="7921" y="17778"/>
                    <a:pt x="8475" y="17910"/>
                  </a:cubicBezTo>
                  <a:cubicBezTo>
                    <a:pt x="9555" y="17573"/>
                    <a:pt x="11171" y="16861"/>
                    <a:pt x="13563" y="15666"/>
                  </a:cubicBezTo>
                  <a:cubicBezTo>
                    <a:pt x="16346" y="14276"/>
                    <a:pt x="18618" y="12772"/>
                    <a:pt x="18618" y="12331"/>
                  </a:cubicBezTo>
                  <a:cubicBezTo>
                    <a:pt x="18618" y="11890"/>
                    <a:pt x="17396" y="9803"/>
                    <a:pt x="15896" y="7697"/>
                  </a:cubicBezTo>
                  <a:cubicBezTo>
                    <a:pt x="13504" y="4339"/>
                    <a:pt x="13303" y="3666"/>
                    <a:pt x="14260" y="2150"/>
                  </a:cubicBezTo>
                  <a:cubicBezTo>
                    <a:pt x="14859" y="1199"/>
                    <a:pt x="15183" y="258"/>
                    <a:pt x="14989" y="65"/>
                  </a:cubicBezTo>
                  <a:cubicBezTo>
                    <a:pt x="14948" y="25"/>
                    <a:pt x="14874" y="7"/>
                    <a:pt x="14762" y="1"/>
                  </a:cubicBezTo>
                  <a:close/>
                  <a:moveTo>
                    <a:pt x="21584" y="17269"/>
                  </a:moveTo>
                  <a:cubicBezTo>
                    <a:pt x="21419" y="17431"/>
                    <a:pt x="21247" y="17600"/>
                    <a:pt x="21081" y="17766"/>
                  </a:cubicBezTo>
                  <a:cubicBezTo>
                    <a:pt x="21103" y="17775"/>
                    <a:pt x="21126" y="17787"/>
                    <a:pt x="21146" y="17798"/>
                  </a:cubicBezTo>
                  <a:cubicBezTo>
                    <a:pt x="21203" y="17768"/>
                    <a:pt x="21265" y="17752"/>
                    <a:pt x="21325" y="17734"/>
                  </a:cubicBezTo>
                  <a:cubicBezTo>
                    <a:pt x="21420" y="17605"/>
                    <a:pt x="21504" y="17479"/>
                    <a:pt x="21600" y="17349"/>
                  </a:cubicBezTo>
                  <a:cubicBezTo>
                    <a:pt x="21594" y="17326"/>
                    <a:pt x="21593" y="17292"/>
                    <a:pt x="21584" y="17269"/>
                  </a:cubicBezTo>
                  <a:close/>
                  <a:moveTo>
                    <a:pt x="178" y="17590"/>
                  </a:moveTo>
                  <a:cubicBezTo>
                    <a:pt x="132" y="17633"/>
                    <a:pt x="104" y="17684"/>
                    <a:pt x="49" y="17718"/>
                  </a:cubicBezTo>
                  <a:cubicBezTo>
                    <a:pt x="34" y="17727"/>
                    <a:pt x="15" y="17742"/>
                    <a:pt x="0" y="17750"/>
                  </a:cubicBezTo>
                  <a:cubicBezTo>
                    <a:pt x="376" y="18218"/>
                    <a:pt x="815" y="18653"/>
                    <a:pt x="1280" y="19065"/>
                  </a:cubicBezTo>
                  <a:cubicBezTo>
                    <a:pt x="1207" y="18934"/>
                    <a:pt x="1172" y="18790"/>
                    <a:pt x="1167" y="18648"/>
                  </a:cubicBezTo>
                  <a:cubicBezTo>
                    <a:pt x="836" y="18295"/>
                    <a:pt x="505" y="17961"/>
                    <a:pt x="178" y="17590"/>
                  </a:cubicBezTo>
                  <a:close/>
                  <a:moveTo>
                    <a:pt x="19882" y="18953"/>
                  </a:moveTo>
                  <a:cubicBezTo>
                    <a:pt x="19873" y="18961"/>
                    <a:pt x="19859" y="18960"/>
                    <a:pt x="19850" y="18969"/>
                  </a:cubicBezTo>
                  <a:cubicBezTo>
                    <a:pt x="19898" y="19049"/>
                    <a:pt x="19926" y="19138"/>
                    <a:pt x="19947" y="19225"/>
                  </a:cubicBezTo>
                  <a:cubicBezTo>
                    <a:pt x="19967" y="19206"/>
                    <a:pt x="19992" y="19196"/>
                    <a:pt x="20012" y="19177"/>
                  </a:cubicBezTo>
                  <a:cubicBezTo>
                    <a:pt x="19991" y="19150"/>
                    <a:pt x="19950" y="19127"/>
                    <a:pt x="19931" y="19097"/>
                  </a:cubicBezTo>
                  <a:cubicBezTo>
                    <a:pt x="19902" y="19050"/>
                    <a:pt x="19902" y="19002"/>
                    <a:pt x="19882" y="18953"/>
                  </a:cubicBezTo>
                  <a:close/>
                  <a:moveTo>
                    <a:pt x="1815" y="19482"/>
                  </a:moveTo>
                  <a:cubicBezTo>
                    <a:pt x="1892" y="19543"/>
                    <a:pt x="1967" y="19611"/>
                    <a:pt x="2042" y="19674"/>
                  </a:cubicBezTo>
                  <a:cubicBezTo>
                    <a:pt x="2031" y="19632"/>
                    <a:pt x="2014" y="19589"/>
                    <a:pt x="2009" y="19546"/>
                  </a:cubicBezTo>
                  <a:cubicBezTo>
                    <a:pt x="2003" y="19539"/>
                    <a:pt x="2000" y="19521"/>
                    <a:pt x="1993" y="19514"/>
                  </a:cubicBezTo>
                  <a:cubicBezTo>
                    <a:pt x="1930" y="19507"/>
                    <a:pt x="1875" y="19501"/>
                    <a:pt x="1815" y="19482"/>
                  </a:cubicBezTo>
                  <a:close/>
                  <a:moveTo>
                    <a:pt x="18440" y="20155"/>
                  </a:moveTo>
                  <a:cubicBezTo>
                    <a:pt x="17803" y="20656"/>
                    <a:pt x="17170" y="21121"/>
                    <a:pt x="16544" y="21518"/>
                  </a:cubicBezTo>
                  <a:cubicBezTo>
                    <a:pt x="17282" y="21168"/>
                    <a:pt x="17989" y="20753"/>
                    <a:pt x="18651" y="20283"/>
                  </a:cubicBezTo>
                  <a:cubicBezTo>
                    <a:pt x="18577" y="20249"/>
                    <a:pt x="18503" y="20208"/>
                    <a:pt x="18440" y="20155"/>
                  </a:cubicBezTo>
                  <a:close/>
                </a:path>
              </a:pathLst>
            </a:custGeom>
            <a:ln w="12700" cap="flat">
              <a:noFill/>
              <a:miter lim="400000"/>
            </a:ln>
            <a:effectLst/>
          </p:spPr>
        </p:pic>
      </p:gr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5" name="Shape 1645"/>
          <p:cNvSpPr/>
          <p:nvPr>
            <p:ph type="title"/>
          </p:nvPr>
        </p:nvSpPr>
        <p:spPr>
          <a:xfrm>
            <a:off x="380999" y="234949"/>
            <a:ext cx="12242801" cy="984251"/>
          </a:xfrm>
          <a:prstGeom prst="rect">
            <a:avLst/>
          </a:prstGeom>
        </p:spPr>
        <p:txBody>
          <a:bodyPr/>
          <a:lstStyle>
            <a:lvl1pPr>
              <a:defRPr b="0" spc="-280" sz="7000"/>
            </a:lvl1pPr>
          </a:lstStyle>
          <a:p>
            <a:pPr/>
            <a:r>
              <a:t>部署优化原则</a:t>
            </a:r>
          </a:p>
        </p:txBody>
      </p:sp>
      <p:sp>
        <p:nvSpPr>
          <p:cNvPr id="1646" name="Shape 164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47" name="Shape 1647"/>
          <p:cNvSpPr/>
          <p:nvPr/>
        </p:nvSpPr>
        <p:spPr>
          <a:xfrm>
            <a:off x="852040" y="1904863"/>
            <a:ext cx="7635378" cy="244094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465708" indent="-465708" defTabSz="584200">
              <a:lnSpc>
                <a:spcPct val="120000"/>
              </a:lnSpc>
              <a:spcBef>
                <a:spcPts val="1200"/>
              </a:spcBef>
              <a:buClr>
                <a:srgbClr val="00B56E"/>
              </a:buClr>
              <a:buSzPct val="100000"/>
              <a:buFont typeface="Lucida Grande"/>
              <a:buChar char="■"/>
              <a:defRPr sz="4000"/>
            </a:pPr>
            <a:r>
              <a:t>以持续交付作为核心流水线</a:t>
            </a:r>
          </a:p>
          <a:p>
            <a:pPr marL="465708" indent="-465708" defTabSz="584200">
              <a:lnSpc>
                <a:spcPct val="120000"/>
              </a:lnSpc>
              <a:spcBef>
                <a:spcPts val="1200"/>
              </a:spcBef>
              <a:buClr>
                <a:srgbClr val="00B56E"/>
              </a:buClr>
              <a:buSzPct val="100000"/>
              <a:buFont typeface="Lucida Grande"/>
              <a:buChar char="■"/>
              <a:defRPr sz="4000"/>
            </a:pPr>
            <a:r>
              <a:t>标准化发布包的管理(及版本化)</a:t>
            </a:r>
          </a:p>
          <a:p>
            <a:pPr marL="465708" indent="-465708" defTabSz="584200">
              <a:lnSpc>
                <a:spcPct val="120000"/>
              </a:lnSpc>
              <a:spcBef>
                <a:spcPts val="1200"/>
              </a:spcBef>
              <a:buClr>
                <a:srgbClr val="00B56E"/>
              </a:buClr>
              <a:buSzPct val="100000"/>
              <a:buFont typeface="Lucida Grande"/>
              <a:buChar char="■"/>
              <a:defRPr sz="4000"/>
            </a:pPr>
            <a:r>
              <a:t>无限逼近”一条命令部署”</a:t>
            </a:r>
          </a:p>
        </p:txBody>
      </p:sp>
      <p:sp>
        <p:nvSpPr>
          <p:cNvPr id="1648" name="Shape 1648"/>
          <p:cNvSpPr/>
          <p:nvPr/>
        </p:nvSpPr>
        <p:spPr>
          <a:xfrm>
            <a:off x="1490261" y="5526645"/>
            <a:ext cx="10024279" cy="803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584200">
              <a:lnSpc>
                <a:spcPct val="120000"/>
              </a:lnSpc>
              <a:spcBef>
                <a:spcPts val="1200"/>
              </a:spcBef>
              <a:defRPr i="1" sz="4300"/>
            </a:pPr>
            <a:r>
              <a:rPr b="1"/>
              <a:t>deploy</a:t>
            </a:r>
            <a:r>
              <a:t> [service-name] [service-version] [env]</a:t>
            </a: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0" name="Shape 16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57" name="Group 1657"/>
          <p:cNvGrpSpPr/>
          <p:nvPr/>
        </p:nvGrpSpPr>
        <p:grpSpPr>
          <a:xfrm>
            <a:off x="2890562" y="2049926"/>
            <a:ext cx="6279595" cy="5653748"/>
            <a:chOff x="-304800" y="0"/>
            <a:chExt cx="6279594" cy="5653747"/>
          </a:xfrm>
        </p:grpSpPr>
        <p:sp>
          <p:nvSpPr>
            <p:cNvPr id="1651" name="Shape 1651"/>
            <p:cNvSpPr/>
            <p:nvPr/>
          </p:nvSpPr>
          <p:spPr>
            <a:xfrm>
              <a:off x="644071" y="830171"/>
              <a:ext cx="4411098" cy="4263978"/>
            </a:xfrm>
            <a:prstGeom prst="ellipse">
              <a:avLst/>
            </a:prstGeom>
            <a:solidFill>
              <a:srgbClr val="FFFFFF"/>
            </a:solidFill>
            <a:ln w="50800" cap="flat">
              <a:solidFill>
                <a:schemeClr val="accent1"/>
              </a:solidFill>
              <a:custDash>
                <a:ds d="200000" sp="200000"/>
              </a:custDash>
              <a:miter lim="400000"/>
            </a:ln>
            <a:effectLst/>
          </p:spPr>
          <p:txBody>
            <a:bodyPr wrap="square" lIns="65023" tIns="65023" rIns="65023" bIns="65023" numCol="1" anchor="ctr">
              <a:noAutofit/>
            </a:bodyPr>
            <a:lstStyle/>
            <a:p>
              <a:pPr/>
            </a:p>
          </p:txBody>
        </p:sp>
        <p:sp>
          <p:nvSpPr>
            <p:cNvPr id="1652" name="Shape 1652"/>
            <p:cNvSpPr/>
            <p:nvPr/>
          </p:nvSpPr>
          <p:spPr>
            <a:xfrm>
              <a:off x="4069794" y="1452105"/>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测试</a:t>
              </a:r>
            </a:p>
          </p:txBody>
        </p:sp>
        <p:sp>
          <p:nvSpPr>
            <p:cNvPr id="1653" name="Shape 1653"/>
            <p:cNvSpPr/>
            <p:nvPr/>
          </p:nvSpPr>
          <p:spPr>
            <a:xfrm>
              <a:off x="3409314" y="3748747"/>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部署</a:t>
              </a:r>
            </a:p>
          </p:txBody>
        </p:sp>
        <p:sp>
          <p:nvSpPr>
            <p:cNvPr id="1654" name="Shape 1654"/>
            <p:cNvSpPr/>
            <p:nvPr/>
          </p:nvSpPr>
          <p:spPr>
            <a:xfrm>
              <a:off x="-304800" y="1452105"/>
              <a:ext cx="1905000"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运维</a:t>
              </a:r>
            </a:p>
          </p:txBody>
        </p:sp>
        <p:sp>
          <p:nvSpPr>
            <p:cNvPr id="1655" name="Shape 1655"/>
            <p:cNvSpPr/>
            <p:nvPr/>
          </p:nvSpPr>
          <p:spPr>
            <a:xfrm>
              <a:off x="679300" y="3721221"/>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发布</a:t>
              </a:r>
            </a:p>
          </p:txBody>
        </p:sp>
        <p:sp>
          <p:nvSpPr>
            <p:cNvPr id="1656" name="Shape 1656"/>
            <p:cNvSpPr/>
            <p:nvPr/>
          </p:nvSpPr>
          <p:spPr>
            <a:xfrm>
              <a:off x="1897119" y="0"/>
              <a:ext cx="1905001" cy="1905000"/>
            </a:xfrm>
            <a:prstGeom prst="ellipse">
              <a:avLst/>
            </a:prstGeom>
            <a:solidFill>
              <a:srgbClr val="DDDDDD"/>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开发</a:t>
              </a:r>
            </a:p>
          </p:txBody>
        </p:sp>
      </p:grpSp>
      <p:sp>
        <p:nvSpPr>
          <p:cNvPr id="1658" name="Shape 1658"/>
          <p:cNvSpPr/>
          <p:nvPr/>
        </p:nvSpPr>
        <p:spPr>
          <a:xfrm>
            <a:off x="6604676" y="5798673"/>
            <a:ext cx="1905001" cy="1905001"/>
          </a:xfrm>
          <a:prstGeom prst="ellipse">
            <a:avLst/>
          </a:prstGeom>
          <a:solidFill>
            <a:srgbClr val="DDDDDD"/>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5000">
                <a:solidFill>
                  <a:srgbClr val="FFFFFF"/>
                </a:solidFill>
              </a:defRPr>
            </a:lvl1pPr>
          </a:lstStyle>
          <a:p>
            <a:pPr/>
            <a:r>
              <a:t>部署</a:t>
            </a:r>
          </a:p>
        </p:txBody>
      </p:sp>
      <p:sp>
        <p:nvSpPr>
          <p:cNvPr id="1659" name="Shape 1659"/>
          <p:cNvSpPr/>
          <p:nvPr/>
        </p:nvSpPr>
        <p:spPr>
          <a:xfrm>
            <a:off x="3874663" y="5771147"/>
            <a:ext cx="1905001" cy="1905001"/>
          </a:xfrm>
          <a:prstGeom prst="ellipse">
            <a:avLst/>
          </a:prstGeom>
          <a:solidFill>
            <a:schemeClr val="accent6">
              <a:satOff val="-35873"/>
              <a:lumOff val="-12431"/>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5000">
                <a:solidFill>
                  <a:srgbClr val="FFFFFF"/>
                </a:solidFill>
              </a:defRPr>
            </a:lvl1pPr>
          </a:lstStyle>
          <a:p>
            <a:pPr/>
            <a:r>
              <a:t>发布</a:t>
            </a: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1" name="Shape 1661"/>
          <p:cNvSpPr/>
          <p:nvPr>
            <p:ph type="title"/>
          </p:nvPr>
        </p:nvSpPr>
        <p:spPr>
          <a:xfrm>
            <a:off x="380999" y="234949"/>
            <a:ext cx="12242801" cy="984251"/>
          </a:xfrm>
          <a:prstGeom prst="rect">
            <a:avLst/>
          </a:prstGeom>
        </p:spPr>
        <p:txBody>
          <a:bodyPr/>
          <a:lstStyle>
            <a:lvl1pPr>
              <a:defRPr spc="-280" sz="7000"/>
            </a:lvl1pPr>
          </a:lstStyle>
          <a:p>
            <a:pPr/>
            <a:r>
              <a:t>发布策略</a:t>
            </a:r>
          </a:p>
        </p:txBody>
      </p:sp>
      <p:grpSp>
        <p:nvGrpSpPr>
          <p:cNvPr id="1666" name="Group 1666"/>
          <p:cNvGrpSpPr/>
          <p:nvPr/>
        </p:nvGrpSpPr>
        <p:grpSpPr>
          <a:xfrm>
            <a:off x="2211480" y="4448964"/>
            <a:ext cx="9317941" cy="4137826"/>
            <a:chOff x="2017269" y="145576"/>
            <a:chExt cx="9317940" cy="4137824"/>
          </a:xfrm>
        </p:grpSpPr>
        <p:pic>
          <p:nvPicPr>
            <p:cNvPr id="1662" name="pasted-image.png"/>
            <p:cNvPicPr>
              <a:picLocks noChangeAspect="1"/>
            </p:cNvPicPr>
            <p:nvPr/>
          </p:nvPicPr>
          <p:blipFill>
            <a:blip r:embed="rId3">
              <a:extLst/>
            </a:blip>
            <a:srcRect l="0" t="0" r="0" b="0"/>
            <a:stretch>
              <a:fillRect/>
            </a:stretch>
          </p:blipFill>
          <p:spPr>
            <a:xfrm>
              <a:off x="2017269" y="145576"/>
              <a:ext cx="9317941" cy="3704724"/>
            </a:xfrm>
            <a:prstGeom prst="rect">
              <a:avLst/>
            </a:prstGeom>
            <a:ln w="12700" cap="flat">
              <a:noFill/>
              <a:miter lim="400000"/>
            </a:ln>
            <a:effectLst/>
          </p:spPr>
        </p:pic>
        <p:sp>
          <p:nvSpPr>
            <p:cNvPr id="1663" name="Shape 1663"/>
            <p:cNvSpPr/>
            <p:nvPr/>
          </p:nvSpPr>
          <p:spPr>
            <a:xfrm>
              <a:off x="2845117" y="3770920"/>
              <a:ext cx="1285749" cy="5123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3000"/>
              </a:lvl1pPr>
            </a:lstStyle>
            <a:p>
              <a:pPr/>
              <a:r>
                <a:t>新特性</a:t>
              </a:r>
            </a:p>
          </p:txBody>
        </p:sp>
        <p:sp>
          <p:nvSpPr>
            <p:cNvPr id="1664" name="Shape 1664"/>
            <p:cNvSpPr/>
            <p:nvPr/>
          </p:nvSpPr>
          <p:spPr>
            <a:xfrm>
              <a:off x="6995390" y="3771082"/>
              <a:ext cx="904749" cy="5123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3000"/>
              </a:lvl1pPr>
            </a:lstStyle>
            <a:p>
              <a:pPr/>
              <a:r>
                <a:t>开关</a:t>
              </a:r>
            </a:p>
          </p:txBody>
        </p:sp>
        <p:sp>
          <p:nvSpPr>
            <p:cNvPr id="1665" name="Shape 1665"/>
            <p:cNvSpPr/>
            <p:nvPr/>
          </p:nvSpPr>
          <p:spPr>
            <a:xfrm>
              <a:off x="10012006" y="3757272"/>
              <a:ext cx="904749" cy="5123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3000"/>
              </a:lvl1pPr>
            </a:lstStyle>
            <a:p>
              <a:pPr/>
              <a:r>
                <a:t>用户</a:t>
              </a:r>
            </a:p>
          </p:txBody>
        </p:sp>
      </p:grpSp>
      <p:sp>
        <p:nvSpPr>
          <p:cNvPr id="1667" name="Shape 1667"/>
          <p:cNvSpPr/>
          <p:nvPr/>
        </p:nvSpPr>
        <p:spPr>
          <a:xfrm>
            <a:off x="447516" y="1753741"/>
            <a:ext cx="3148458" cy="7587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65708" indent="-465708" defTabSz="584200">
              <a:lnSpc>
                <a:spcPct val="120000"/>
              </a:lnSpc>
              <a:spcBef>
                <a:spcPts val="1200"/>
              </a:spcBef>
              <a:buClr>
                <a:srgbClr val="00B56E"/>
              </a:buClr>
              <a:buSzPct val="100000"/>
              <a:buFont typeface="Lucida Grande"/>
              <a:buChar char="■"/>
              <a:defRPr sz="5000"/>
            </a:lvl1pPr>
          </a:lstStyle>
          <a:p>
            <a:pPr/>
            <a:r>
              <a:t>特性开关</a:t>
            </a:r>
          </a:p>
        </p:txBody>
      </p:sp>
      <p:sp>
        <p:nvSpPr>
          <p:cNvPr id="1668" name="Shape 1668"/>
          <p:cNvSpPr/>
          <p:nvPr/>
        </p:nvSpPr>
        <p:spPr>
          <a:xfrm>
            <a:off x="1174856" y="2694842"/>
            <a:ext cx="5828845" cy="193218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228600" indent="-228600" defTabSz="584200">
              <a:lnSpc>
                <a:spcPct val="150000"/>
              </a:lnSpc>
              <a:buClr>
                <a:srgbClr val="00B56E"/>
              </a:buClr>
              <a:buSzPct val="100000"/>
              <a:buChar char="•"/>
              <a:defRPr sz="3500">
                <a:latin typeface="+mn-lt"/>
                <a:ea typeface="+mn-ea"/>
                <a:cs typeface="+mn-cs"/>
                <a:sym typeface="Helvetica"/>
              </a:defRPr>
            </a:pPr>
            <a:r>
              <a:t>通过开关控制特性是否可见</a:t>
            </a:r>
          </a:p>
          <a:p>
            <a:pPr marL="228600" indent="-228600" defTabSz="584200">
              <a:lnSpc>
                <a:spcPct val="150000"/>
              </a:lnSpc>
              <a:buClr>
                <a:srgbClr val="00B56E"/>
              </a:buClr>
              <a:buSzPct val="100000"/>
              <a:buChar char="•"/>
              <a:defRPr sz="3500">
                <a:latin typeface="+mn-lt"/>
                <a:ea typeface="+mn-ea"/>
                <a:cs typeface="+mn-cs"/>
                <a:sym typeface="Helvetica"/>
              </a:defRPr>
            </a:pPr>
            <a:r>
              <a:t>细粒度的设置某些特性上线</a:t>
            </a:r>
          </a:p>
          <a:p>
            <a:pPr marL="228600" indent="-228600" defTabSz="584200">
              <a:lnSpc>
                <a:spcPct val="150000"/>
              </a:lnSpc>
              <a:buClr>
                <a:srgbClr val="00B56E"/>
              </a:buClr>
              <a:buSzPct val="100000"/>
              <a:buChar char="•"/>
              <a:defRPr sz="3500">
                <a:latin typeface="+mn-lt"/>
                <a:ea typeface="+mn-ea"/>
                <a:cs typeface="+mn-cs"/>
                <a:sym typeface="Helvetica"/>
              </a:defRPr>
            </a:pPr>
            <a:r>
              <a:t>发现问题仅关闭特性开关</a:t>
            </a: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2" name="Shape 1672"/>
          <p:cNvSpPr/>
          <p:nvPr>
            <p:ph type="title"/>
          </p:nvPr>
        </p:nvSpPr>
        <p:spPr>
          <a:xfrm>
            <a:off x="380999" y="234949"/>
            <a:ext cx="12242801" cy="984251"/>
          </a:xfrm>
          <a:prstGeom prst="rect">
            <a:avLst/>
          </a:prstGeom>
        </p:spPr>
        <p:txBody>
          <a:bodyPr/>
          <a:lstStyle>
            <a:lvl1pPr>
              <a:defRPr spc="-280" sz="7000"/>
            </a:lvl1pPr>
          </a:lstStyle>
          <a:p>
            <a:pPr/>
            <a:r>
              <a:t>发布策略</a:t>
            </a:r>
          </a:p>
        </p:txBody>
      </p:sp>
      <p:sp>
        <p:nvSpPr>
          <p:cNvPr id="1673" name="Shape 1673"/>
          <p:cNvSpPr/>
          <p:nvPr/>
        </p:nvSpPr>
        <p:spPr>
          <a:xfrm>
            <a:off x="447516" y="1715641"/>
            <a:ext cx="3148458" cy="7587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65708" indent="-465708" defTabSz="584200">
              <a:lnSpc>
                <a:spcPct val="120000"/>
              </a:lnSpc>
              <a:spcBef>
                <a:spcPts val="1200"/>
              </a:spcBef>
              <a:buClr>
                <a:srgbClr val="00B56E"/>
              </a:buClr>
              <a:buSzPct val="100000"/>
              <a:buFont typeface="Lucida Grande"/>
              <a:buChar char="■"/>
              <a:defRPr sz="5000"/>
            </a:lvl1pPr>
          </a:lstStyle>
          <a:p>
            <a:pPr/>
            <a:r>
              <a:t>蓝绿部署</a:t>
            </a:r>
          </a:p>
        </p:txBody>
      </p:sp>
      <p:grpSp>
        <p:nvGrpSpPr>
          <p:cNvPr id="1682" name="Group 1682"/>
          <p:cNvGrpSpPr/>
          <p:nvPr/>
        </p:nvGrpSpPr>
        <p:grpSpPr>
          <a:xfrm>
            <a:off x="3714206" y="4589787"/>
            <a:ext cx="6015075" cy="2986430"/>
            <a:chOff x="0" y="0"/>
            <a:chExt cx="6015074" cy="2986428"/>
          </a:xfrm>
        </p:grpSpPr>
        <p:grpSp>
          <p:nvGrpSpPr>
            <p:cNvPr id="1676" name="Group 1676"/>
            <p:cNvGrpSpPr/>
            <p:nvPr/>
          </p:nvGrpSpPr>
          <p:grpSpPr>
            <a:xfrm>
              <a:off x="2762340" y="0"/>
              <a:ext cx="3252735" cy="1119673"/>
              <a:chOff x="0" y="0"/>
              <a:chExt cx="3252733" cy="1119672"/>
            </a:xfrm>
          </p:grpSpPr>
          <p:sp>
            <p:nvSpPr>
              <p:cNvPr id="1674" name="Shape 1674"/>
              <p:cNvSpPr/>
              <p:nvPr/>
            </p:nvSpPr>
            <p:spPr>
              <a:xfrm>
                <a:off x="0" y="0"/>
                <a:ext cx="2064633" cy="708026"/>
              </a:xfrm>
              <a:prstGeom prst="rect">
                <a:avLst/>
              </a:prstGeom>
              <a:solidFill>
                <a:schemeClr val="accent3">
                  <a:satOff val="-6373"/>
                  <a:lumOff val="-10823"/>
                </a:schemeClr>
              </a:solidFill>
              <a:ln w="12700" cap="flat">
                <a:solidFill>
                  <a:schemeClr val="accent1">
                    <a:satOff val="-4409"/>
                    <a:lumOff val="-10509"/>
                  </a:schemeClr>
                </a:solidFill>
                <a:prstDash val="solid"/>
                <a:miter lim="400000"/>
              </a:ln>
              <a:effectLst/>
            </p:spPr>
            <p:txBody>
              <a:bodyPr wrap="square" lIns="65023" tIns="65023" rIns="65023" bIns="65023" numCol="1" anchor="ctr">
                <a:noAutofit/>
              </a:bodyPr>
              <a:lstStyle/>
              <a:p>
                <a:pPr/>
              </a:p>
            </p:txBody>
          </p:sp>
          <p:sp>
            <p:nvSpPr>
              <p:cNvPr id="1675" name="Shape 1675"/>
              <p:cNvSpPr/>
              <p:nvPr/>
            </p:nvSpPr>
            <p:spPr>
              <a:xfrm>
                <a:off x="353372" y="150327"/>
                <a:ext cx="2899362" cy="969346"/>
              </a:xfrm>
              <a:prstGeom prst="rect">
                <a:avLst/>
              </a:prstGeom>
              <a:solidFill>
                <a:schemeClr val="accent3">
                  <a:satOff val="-6373"/>
                  <a:lumOff val="-10823"/>
                </a:schemeClr>
              </a:solidFill>
              <a:ln w="12700" cap="flat">
                <a:solidFill>
                  <a:schemeClr val="accent3">
                    <a:satOff val="-6373"/>
                    <a:lumOff val="-10823"/>
                  </a:schemeClr>
                </a:solidFill>
                <a:prstDash val="solid"/>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SERVICE-1.3</a:t>
                </a:r>
              </a:p>
            </p:txBody>
          </p:sp>
        </p:grpSp>
        <p:sp>
          <p:nvSpPr>
            <p:cNvPr id="1677" name="Shape 1677"/>
            <p:cNvSpPr/>
            <p:nvPr/>
          </p:nvSpPr>
          <p:spPr>
            <a:xfrm>
              <a:off x="0" y="854857"/>
              <a:ext cx="1270000" cy="1270001"/>
            </a:xfrm>
            <a:prstGeom prst="roundRect">
              <a:avLst>
                <a:gd name="adj" fmla="val 15000"/>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Router</a:t>
              </a:r>
            </a:p>
          </p:txBody>
        </p:sp>
        <p:sp>
          <p:nvSpPr>
            <p:cNvPr id="1678" name="Shape 1678"/>
            <p:cNvSpPr/>
            <p:nvPr/>
          </p:nvSpPr>
          <p:spPr>
            <a:xfrm flipV="1">
              <a:off x="1600048" y="720444"/>
              <a:ext cx="951205" cy="69811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nvGrpSpPr>
            <p:cNvPr id="1681" name="Group 1681"/>
            <p:cNvGrpSpPr/>
            <p:nvPr/>
          </p:nvGrpSpPr>
          <p:grpSpPr>
            <a:xfrm>
              <a:off x="2762340" y="1866756"/>
              <a:ext cx="3252734" cy="1119673"/>
              <a:chOff x="0" y="0"/>
              <a:chExt cx="3252733" cy="1119671"/>
            </a:xfrm>
          </p:grpSpPr>
          <p:sp>
            <p:nvSpPr>
              <p:cNvPr id="1679" name="Shape 1679"/>
              <p:cNvSpPr/>
              <p:nvPr/>
            </p:nvSpPr>
            <p:spPr>
              <a:xfrm>
                <a:off x="0" y="0"/>
                <a:ext cx="2064633" cy="708026"/>
              </a:xfrm>
              <a:prstGeom prst="rect">
                <a:avLst/>
              </a:prstGeom>
              <a:solidFill>
                <a:schemeClr val="accent1">
                  <a:satOff val="-4409"/>
                  <a:lumOff val="-10509"/>
                </a:schemeClr>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680" name="Shape 1680"/>
              <p:cNvSpPr/>
              <p:nvPr/>
            </p:nvSpPr>
            <p:spPr>
              <a:xfrm>
                <a:off x="353372" y="150327"/>
                <a:ext cx="2899362" cy="969345"/>
              </a:xfrm>
              <a:prstGeom prst="rect">
                <a:avLst/>
              </a:prstGeom>
              <a:solidFill>
                <a:schemeClr val="accent1">
                  <a:satOff val="-4409"/>
                  <a:lumOff val="-10509"/>
                </a:schemeClr>
              </a:solidFill>
              <a:ln w="254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SERVICE-1.4</a:t>
                </a:r>
              </a:p>
            </p:txBody>
          </p:sp>
        </p:grpSp>
      </p:grpSp>
      <p:sp>
        <p:nvSpPr>
          <p:cNvPr id="1683" name="Shape 1683"/>
          <p:cNvSpPr/>
          <p:nvPr/>
        </p:nvSpPr>
        <p:spPr>
          <a:xfrm>
            <a:off x="1115898" y="2618986"/>
            <a:ext cx="5789698" cy="188074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250657" indent="-250657" defTabSz="584200">
              <a:lnSpc>
                <a:spcPct val="120000"/>
              </a:lnSpc>
              <a:buClr>
                <a:srgbClr val="00B56E"/>
              </a:buClr>
              <a:buSzPct val="100000"/>
              <a:buChar char="•"/>
              <a:defRPr sz="3500">
                <a:latin typeface="+mn-lt"/>
                <a:ea typeface="+mn-ea"/>
                <a:cs typeface="+mn-cs"/>
                <a:sym typeface="Helvetica"/>
              </a:defRPr>
            </a:pPr>
            <a:r>
              <a:t>使用新的环境部署N+1版</a:t>
            </a:r>
          </a:p>
          <a:p>
            <a:pPr marL="250657" indent="-250657" defTabSz="584200">
              <a:lnSpc>
                <a:spcPct val="120000"/>
              </a:lnSpc>
              <a:buClr>
                <a:srgbClr val="00B56E"/>
              </a:buClr>
              <a:buSzPct val="100000"/>
              <a:buChar char="•"/>
              <a:defRPr sz="3500">
                <a:latin typeface="+mn-lt"/>
                <a:ea typeface="+mn-ea"/>
                <a:cs typeface="+mn-cs"/>
                <a:sym typeface="Helvetica"/>
              </a:defRPr>
            </a:pPr>
            <a:r>
              <a:t>验证N+1版本是否工作正常</a:t>
            </a:r>
          </a:p>
          <a:p>
            <a:pPr marL="250657" indent="-250657" defTabSz="584200">
              <a:lnSpc>
                <a:spcPct val="120000"/>
              </a:lnSpc>
              <a:buClr>
                <a:srgbClr val="00B56E"/>
              </a:buClr>
              <a:buSzPct val="100000"/>
              <a:buChar char="•"/>
              <a:defRPr sz="3500">
                <a:latin typeface="+mn-lt"/>
                <a:ea typeface="+mn-ea"/>
                <a:cs typeface="+mn-cs"/>
                <a:sym typeface="Helvetica"/>
              </a:defRPr>
            </a:pPr>
            <a:r>
              <a:t>切换路由</a:t>
            </a: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7" name="Shape 1687"/>
          <p:cNvSpPr/>
          <p:nvPr>
            <p:ph type="title"/>
          </p:nvPr>
        </p:nvSpPr>
        <p:spPr>
          <a:xfrm>
            <a:off x="380999" y="234949"/>
            <a:ext cx="12242801" cy="984251"/>
          </a:xfrm>
          <a:prstGeom prst="rect">
            <a:avLst/>
          </a:prstGeom>
        </p:spPr>
        <p:txBody>
          <a:bodyPr/>
          <a:lstStyle>
            <a:lvl1pPr>
              <a:defRPr spc="-280" sz="7000"/>
            </a:lvl1pPr>
          </a:lstStyle>
          <a:p>
            <a:pPr/>
            <a:r>
              <a:t>发布策略</a:t>
            </a:r>
          </a:p>
        </p:txBody>
      </p:sp>
      <p:sp>
        <p:nvSpPr>
          <p:cNvPr id="1688" name="Shape 1688"/>
          <p:cNvSpPr/>
          <p:nvPr/>
        </p:nvSpPr>
        <p:spPr>
          <a:xfrm>
            <a:off x="447516" y="1715641"/>
            <a:ext cx="3148458" cy="7587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65708" indent="-465708" defTabSz="584200">
              <a:lnSpc>
                <a:spcPct val="120000"/>
              </a:lnSpc>
              <a:spcBef>
                <a:spcPts val="1200"/>
              </a:spcBef>
              <a:buClr>
                <a:srgbClr val="00B56E"/>
              </a:buClr>
              <a:buSzPct val="100000"/>
              <a:buFont typeface="Lucida Grande"/>
              <a:buChar char="■"/>
              <a:defRPr sz="5000"/>
            </a:lvl1pPr>
          </a:lstStyle>
          <a:p>
            <a:pPr/>
            <a:r>
              <a:t>蓝绿部署</a:t>
            </a:r>
          </a:p>
        </p:txBody>
      </p:sp>
      <p:grpSp>
        <p:nvGrpSpPr>
          <p:cNvPr id="1694" name="Group 1694"/>
          <p:cNvGrpSpPr/>
          <p:nvPr/>
        </p:nvGrpSpPr>
        <p:grpSpPr>
          <a:xfrm>
            <a:off x="3714206" y="4589787"/>
            <a:ext cx="6015075" cy="2304011"/>
            <a:chOff x="0" y="0"/>
            <a:chExt cx="6015074" cy="2304009"/>
          </a:xfrm>
        </p:grpSpPr>
        <p:grpSp>
          <p:nvGrpSpPr>
            <p:cNvPr id="1691" name="Group 1691"/>
            <p:cNvGrpSpPr/>
            <p:nvPr/>
          </p:nvGrpSpPr>
          <p:grpSpPr>
            <a:xfrm>
              <a:off x="2762340" y="0"/>
              <a:ext cx="3252735" cy="1119673"/>
              <a:chOff x="0" y="0"/>
              <a:chExt cx="3252733" cy="1119672"/>
            </a:xfrm>
          </p:grpSpPr>
          <p:sp>
            <p:nvSpPr>
              <p:cNvPr id="1689" name="Shape 1689"/>
              <p:cNvSpPr/>
              <p:nvPr/>
            </p:nvSpPr>
            <p:spPr>
              <a:xfrm>
                <a:off x="0" y="0"/>
                <a:ext cx="2064633" cy="708026"/>
              </a:xfrm>
              <a:prstGeom prst="rect">
                <a:avLst/>
              </a:prstGeom>
              <a:solidFill>
                <a:srgbClr val="DDDDDD"/>
              </a:solidFill>
              <a:ln w="25400" cap="flat">
                <a:solidFill>
                  <a:schemeClr val="accent1">
                    <a:satOff val="-4409"/>
                    <a:lumOff val="-10509"/>
                  </a:schemeClr>
                </a:solidFill>
                <a:prstDash val="solid"/>
                <a:miter lim="400000"/>
              </a:ln>
              <a:effectLst/>
            </p:spPr>
            <p:txBody>
              <a:bodyPr wrap="square" lIns="65023" tIns="65023" rIns="65023" bIns="65023" numCol="1" anchor="ctr">
                <a:noAutofit/>
              </a:bodyPr>
              <a:lstStyle/>
              <a:p>
                <a:pPr/>
              </a:p>
            </p:txBody>
          </p:sp>
          <p:sp>
            <p:nvSpPr>
              <p:cNvPr id="1690" name="Shape 1690"/>
              <p:cNvSpPr/>
              <p:nvPr/>
            </p:nvSpPr>
            <p:spPr>
              <a:xfrm>
                <a:off x="353372" y="150327"/>
                <a:ext cx="2899362" cy="969346"/>
              </a:xfrm>
              <a:prstGeom prst="rect">
                <a:avLst/>
              </a:prstGeom>
              <a:solidFill>
                <a:srgbClr val="DDDDDD"/>
              </a:solidFill>
              <a:ln w="25400" cap="flat">
                <a:solidFill>
                  <a:schemeClr val="accent1">
                    <a:satOff val="-4409"/>
                    <a:lumOff val="-10509"/>
                  </a:schemeClr>
                </a:solidFill>
                <a:prstDash val="solid"/>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SERVICE-1.3</a:t>
                </a:r>
              </a:p>
            </p:txBody>
          </p:sp>
        </p:grpSp>
        <p:sp>
          <p:nvSpPr>
            <p:cNvPr id="1692" name="Shape 1692"/>
            <p:cNvSpPr/>
            <p:nvPr/>
          </p:nvSpPr>
          <p:spPr>
            <a:xfrm>
              <a:off x="0" y="854857"/>
              <a:ext cx="1270000" cy="1270001"/>
            </a:xfrm>
            <a:prstGeom prst="roundRect">
              <a:avLst>
                <a:gd name="adj" fmla="val 15000"/>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Router</a:t>
              </a:r>
            </a:p>
          </p:txBody>
        </p:sp>
        <p:sp>
          <p:nvSpPr>
            <p:cNvPr id="1693" name="Shape 1693"/>
            <p:cNvSpPr/>
            <p:nvPr/>
          </p:nvSpPr>
          <p:spPr>
            <a:xfrm>
              <a:off x="1600048" y="1418554"/>
              <a:ext cx="885456" cy="885456"/>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grpSp>
        <p:nvGrpSpPr>
          <p:cNvPr id="1697" name="Group 1697"/>
          <p:cNvGrpSpPr/>
          <p:nvPr/>
        </p:nvGrpSpPr>
        <p:grpSpPr>
          <a:xfrm>
            <a:off x="6476546" y="6456544"/>
            <a:ext cx="3252734" cy="1119673"/>
            <a:chOff x="0" y="0"/>
            <a:chExt cx="3252733" cy="1119671"/>
          </a:xfrm>
        </p:grpSpPr>
        <p:sp>
          <p:nvSpPr>
            <p:cNvPr id="1695" name="Shape 1695"/>
            <p:cNvSpPr/>
            <p:nvPr/>
          </p:nvSpPr>
          <p:spPr>
            <a:xfrm>
              <a:off x="0" y="0"/>
              <a:ext cx="2064633" cy="708026"/>
            </a:xfrm>
            <a:prstGeom prst="rect">
              <a:avLst/>
            </a:prstGeom>
            <a:solidFill>
              <a:schemeClr val="accent1">
                <a:satOff val="-4409"/>
                <a:lumOff val="-10509"/>
              </a:schemeClr>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696" name="Shape 1696"/>
            <p:cNvSpPr/>
            <p:nvPr/>
          </p:nvSpPr>
          <p:spPr>
            <a:xfrm>
              <a:off x="353372" y="150327"/>
              <a:ext cx="2899362" cy="969345"/>
            </a:xfrm>
            <a:prstGeom prst="rect">
              <a:avLst/>
            </a:prstGeom>
            <a:solidFill>
              <a:schemeClr val="accent1">
                <a:satOff val="-4409"/>
                <a:lumOff val="-10509"/>
              </a:schemeClr>
            </a:solidFill>
            <a:ln w="254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SERVICE-1.4</a:t>
              </a:r>
            </a:p>
          </p:txBody>
        </p:sp>
      </p:grpSp>
      <p:sp>
        <p:nvSpPr>
          <p:cNvPr id="1698" name="Shape 1698"/>
          <p:cNvSpPr/>
          <p:nvPr/>
        </p:nvSpPr>
        <p:spPr>
          <a:xfrm>
            <a:off x="1115898" y="2618986"/>
            <a:ext cx="5789698" cy="188074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250657" indent="-250657" defTabSz="584200">
              <a:lnSpc>
                <a:spcPct val="120000"/>
              </a:lnSpc>
              <a:buClr>
                <a:srgbClr val="00B56E"/>
              </a:buClr>
              <a:buSzPct val="100000"/>
              <a:buChar char="•"/>
              <a:defRPr sz="3500">
                <a:latin typeface="+mn-lt"/>
                <a:ea typeface="+mn-ea"/>
                <a:cs typeface="+mn-cs"/>
                <a:sym typeface="Helvetica"/>
              </a:defRPr>
            </a:pPr>
            <a:r>
              <a:t>使用新的环境部署N+1版</a:t>
            </a:r>
          </a:p>
          <a:p>
            <a:pPr marL="250657" indent="-250657" defTabSz="584200">
              <a:lnSpc>
                <a:spcPct val="120000"/>
              </a:lnSpc>
              <a:buClr>
                <a:srgbClr val="00B56E"/>
              </a:buClr>
              <a:buSzPct val="100000"/>
              <a:buChar char="•"/>
              <a:defRPr sz="3500">
                <a:latin typeface="+mn-lt"/>
                <a:ea typeface="+mn-ea"/>
                <a:cs typeface="+mn-cs"/>
                <a:sym typeface="Helvetica"/>
              </a:defRPr>
            </a:pPr>
            <a:r>
              <a:t>验证N+1版本是否工作正常</a:t>
            </a:r>
          </a:p>
          <a:p>
            <a:pPr marL="250657" indent="-250657" defTabSz="584200">
              <a:lnSpc>
                <a:spcPct val="120000"/>
              </a:lnSpc>
              <a:buClr>
                <a:srgbClr val="00B56E"/>
              </a:buClr>
              <a:buSzPct val="100000"/>
              <a:buChar char="•"/>
              <a:defRPr sz="3500">
                <a:latin typeface="+mn-lt"/>
                <a:ea typeface="+mn-ea"/>
                <a:cs typeface="+mn-cs"/>
                <a:sym typeface="Helvetica"/>
              </a:defRPr>
            </a:pPr>
            <a:r>
              <a:t>切换路由</a:t>
            </a: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2" name="Shape 1702"/>
          <p:cNvSpPr/>
          <p:nvPr>
            <p:ph type="title"/>
          </p:nvPr>
        </p:nvSpPr>
        <p:spPr>
          <a:xfrm>
            <a:off x="380999" y="234949"/>
            <a:ext cx="12242801" cy="984251"/>
          </a:xfrm>
          <a:prstGeom prst="rect">
            <a:avLst/>
          </a:prstGeom>
        </p:spPr>
        <p:txBody>
          <a:bodyPr/>
          <a:lstStyle>
            <a:lvl1pPr>
              <a:defRPr spc="-280" sz="7000"/>
            </a:lvl1pPr>
          </a:lstStyle>
          <a:p>
            <a:pPr/>
            <a:r>
              <a:t>发布策略</a:t>
            </a:r>
          </a:p>
        </p:txBody>
      </p:sp>
      <p:grpSp>
        <p:nvGrpSpPr>
          <p:cNvPr id="1711" name="Group 1711"/>
          <p:cNvGrpSpPr/>
          <p:nvPr/>
        </p:nvGrpSpPr>
        <p:grpSpPr>
          <a:xfrm>
            <a:off x="3252698" y="4567185"/>
            <a:ext cx="6499404" cy="4643778"/>
            <a:chOff x="0" y="0"/>
            <a:chExt cx="6499402" cy="4643776"/>
          </a:xfrm>
        </p:grpSpPr>
        <p:grpSp>
          <p:nvGrpSpPr>
            <p:cNvPr id="1707" name="Group 1707"/>
            <p:cNvGrpSpPr/>
            <p:nvPr/>
          </p:nvGrpSpPr>
          <p:grpSpPr>
            <a:xfrm>
              <a:off x="0" y="0"/>
              <a:ext cx="6499403" cy="4643777"/>
              <a:chOff x="0" y="0"/>
              <a:chExt cx="6499402" cy="4643776"/>
            </a:xfrm>
          </p:grpSpPr>
          <p:pic>
            <p:nvPicPr>
              <p:cNvPr id="1703" name="pasted-image.png"/>
              <p:cNvPicPr>
                <a:picLocks noChangeAspect="1"/>
              </p:cNvPicPr>
              <p:nvPr/>
            </p:nvPicPr>
            <p:blipFill>
              <a:blip r:embed="rId3">
                <a:extLst/>
              </a:blip>
              <a:srcRect l="0" t="0" r="0" b="0"/>
              <a:stretch>
                <a:fillRect/>
              </a:stretch>
            </p:blipFill>
            <p:spPr>
              <a:xfrm>
                <a:off x="0" y="0"/>
                <a:ext cx="6499403" cy="4643777"/>
              </a:xfrm>
              <a:prstGeom prst="rect">
                <a:avLst/>
              </a:prstGeom>
              <a:ln w="12700" cap="flat">
                <a:noFill/>
                <a:miter lim="400000"/>
              </a:ln>
              <a:effectLst/>
            </p:spPr>
          </p:pic>
          <p:sp>
            <p:nvSpPr>
              <p:cNvPr id="1704" name="Shape 1704"/>
              <p:cNvSpPr/>
              <p:nvPr/>
            </p:nvSpPr>
            <p:spPr>
              <a:xfrm>
                <a:off x="2835556" y="1697327"/>
                <a:ext cx="1146996" cy="375649"/>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1705" name="Shape 1705"/>
              <p:cNvSpPr/>
              <p:nvPr/>
            </p:nvSpPr>
            <p:spPr>
              <a:xfrm>
                <a:off x="3978299" y="2869151"/>
                <a:ext cx="2056690" cy="375648"/>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1706" name="Shape 1706"/>
              <p:cNvSpPr/>
              <p:nvPr/>
            </p:nvSpPr>
            <p:spPr>
              <a:xfrm>
                <a:off x="484769" y="2869151"/>
                <a:ext cx="2056691" cy="375648"/>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1708" name="Shape 1708"/>
            <p:cNvSpPr/>
            <p:nvPr/>
          </p:nvSpPr>
          <p:spPr>
            <a:xfrm>
              <a:off x="2561393" y="1656245"/>
              <a:ext cx="1746914" cy="415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2100"/>
              </a:lvl1pPr>
            </a:lstStyle>
            <a:p>
              <a:pPr/>
              <a:r>
                <a:t>Load Balancer</a:t>
              </a:r>
            </a:p>
          </p:txBody>
        </p:sp>
        <p:sp>
          <p:nvSpPr>
            <p:cNvPr id="1709" name="Shape 1709"/>
            <p:cNvSpPr/>
            <p:nvPr/>
          </p:nvSpPr>
          <p:spPr>
            <a:xfrm>
              <a:off x="4638842" y="2860609"/>
              <a:ext cx="1746914" cy="415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2100"/>
              </a:lvl1pPr>
            </a:lstStyle>
            <a:p>
              <a:pPr/>
              <a:r>
                <a:t>版本N+1</a:t>
              </a:r>
            </a:p>
          </p:txBody>
        </p:sp>
        <p:sp>
          <p:nvSpPr>
            <p:cNvPr id="1710" name="Shape 1710"/>
            <p:cNvSpPr/>
            <p:nvPr/>
          </p:nvSpPr>
          <p:spPr>
            <a:xfrm>
              <a:off x="1191534" y="2860609"/>
              <a:ext cx="1746914" cy="415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2100"/>
              </a:lvl1pPr>
            </a:lstStyle>
            <a:p>
              <a:pPr/>
              <a:r>
                <a:t>版本N</a:t>
              </a:r>
            </a:p>
          </p:txBody>
        </p:sp>
      </p:grpSp>
      <p:sp>
        <p:nvSpPr>
          <p:cNvPr id="1712" name="Shape 1712"/>
          <p:cNvSpPr/>
          <p:nvPr/>
        </p:nvSpPr>
        <p:spPr>
          <a:xfrm>
            <a:off x="447516" y="1817241"/>
            <a:ext cx="3783458" cy="7587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65708" indent="-465708" defTabSz="584200">
              <a:lnSpc>
                <a:spcPct val="120000"/>
              </a:lnSpc>
              <a:spcBef>
                <a:spcPts val="1200"/>
              </a:spcBef>
              <a:buClr>
                <a:srgbClr val="00B56E"/>
              </a:buClr>
              <a:buSzPct val="100000"/>
              <a:buFont typeface="Lucida Grande"/>
              <a:buChar char="■"/>
              <a:defRPr sz="5000"/>
            </a:lvl1pPr>
          </a:lstStyle>
          <a:p>
            <a:pPr/>
            <a:r>
              <a:t>金丝雀发布</a:t>
            </a:r>
          </a:p>
        </p:txBody>
      </p:sp>
      <p:sp>
        <p:nvSpPr>
          <p:cNvPr id="1713" name="Shape 1713"/>
          <p:cNvSpPr/>
          <p:nvPr/>
        </p:nvSpPr>
        <p:spPr>
          <a:xfrm>
            <a:off x="1011915" y="2634112"/>
            <a:ext cx="6616407" cy="177330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250657" indent="-250657" defTabSz="584200">
              <a:lnSpc>
                <a:spcPct val="120000"/>
              </a:lnSpc>
              <a:buClr>
                <a:srgbClr val="00B56E"/>
              </a:buClr>
              <a:buSzPct val="100000"/>
              <a:buChar char="•"/>
              <a:defRPr sz="3500">
                <a:latin typeface="+mn-lt"/>
                <a:ea typeface="+mn-ea"/>
                <a:cs typeface="+mn-cs"/>
                <a:sym typeface="Helvetica"/>
              </a:defRPr>
            </a:pPr>
            <a:r>
              <a:t>小范围替换版本N -&gt; N+1</a:t>
            </a:r>
          </a:p>
          <a:p>
            <a:pPr marL="250657" indent="-250657" defTabSz="584200">
              <a:lnSpc>
                <a:spcPct val="120000"/>
              </a:lnSpc>
              <a:buClr>
                <a:srgbClr val="00B56E"/>
              </a:buClr>
              <a:buSzPct val="100000"/>
              <a:buChar char="•"/>
              <a:defRPr sz="3500">
                <a:latin typeface="+mn-lt"/>
                <a:ea typeface="+mn-ea"/>
                <a:cs typeface="+mn-cs"/>
                <a:sym typeface="Helvetica"/>
              </a:defRPr>
            </a:pPr>
            <a:r>
              <a:t>通过监控收集反馈并获取数据</a:t>
            </a:r>
          </a:p>
          <a:p>
            <a:pPr marL="250657" indent="-250657" defTabSz="584200">
              <a:lnSpc>
                <a:spcPct val="120000"/>
              </a:lnSpc>
              <a:buClr>
                <a:srgbClr val="00B56E"/>
              </a:buClr>
              <a:buSzPct val="100000"/>
              <a:buChar char="•"/>
              <a:defRPr sz="3500">
                <a:latin typeface="+mn-lt"/>
                <a:ea typeface="+mn-ea"/>
                <a:cs typeface="+mn-cs"/>
                <a:sym typeface="Helvetica"/>
              </a:defRPr>
            </a:pPr>
            <a:r>
              <a:t>决定是否执行大规模结点的部署</a:t>
            </a: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7" name="Shape 1717"/>
          <p:cNvSpPr/>
          <p:nvPr>
            <p:ph type="sldNum" sz="quarter" idx="2"/>
          </p:nvPr>
        </p:nvSpPr>
        <p:spPr>
          <a:xfrm>
            <a:off x="12421141" y="9258300"/>
            <a:ext cx="203405"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24" name="Group 1724"/>
          <p:cNvGrpSpPr/>
          <p:nvPr/>
        </p:nvGrpSpPr>
        <p:grpSpPr>
          <a:xfrm>
            <a:off x="2890562" y="2049926"/>
            <a:ext cx="6279595" cy="5653748"/>
            <a:chOff x="-304800" y="0"/>
            <a:chExt cx="6279594" cy="5653747"/>
          </a:xfrm>
        </p:grpSpPr>
        <p:sp>
          <p:nvSpPr>
            <p:cNvPr id="1718" name="Shape 1718"/>
            <p:cNvSpPr/>
            <p:nvPr/>
          </p:nvSpPr>
          <p:spPr>
            <a:xfrm>
              <a:off x="644071" y="830171"/>
              <a:ext cx="4411098" cy="4263978"/>
            </a:xfrm>
            <a:prstGeom prst="ellipse">
              <a:avLst/>
            </a:prstGeom>
            <a:solidFill>
              <a:srgbClr val="FFFFFF"/>
            </a:solidFill>
            <a:ln w="50800" cap="flat">
              <a:solidFill>
                <a:schemeClr val="accent1"/>
              </a:solidFill>
              <a:custDash>
                <a:ds d="200000" sp="200000"/>
              </a:custDash>
              <a:miter lim="400000"/>
            </a:ln>
            <a:effectLst/>
          </p:spPr>
          <p:txBody>
            <a:bodyPr wrap="square" lIns="65023" tIns="65023" rIns="65023" bIns="65023" numCol="1" anchor="ctr">
              <a:noAutofit/>
            </a:bodyPr>
            <a:lstStyle/>
            <a:p>
              <a:pPr/>
            </a:p>
          </p:txBody>
        </p:sp>
        <p:sp>
          <p:nvSpPr>
            <p:cNvPr id="1719" name="Shape 1719"/>
            <p:cNvSpPr/>
            <p:nvPr/>
          </p:nvSpPr>
          <p:spPr>
            <a:xfrm>
              <a:off x="4069794" y="1452105"/>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测试</a:t>
              </a:r>
            </a:p>
          </p:txBody>
        </p:sp>
        <p:sp>
          <p:nvSpPr>
            <p:cNvPr id="1720" name="Shape 1720"/>
            <p:cNvSpPr/>
            <p:nvPr/>
          </p:nvSpPr>
          <p:spPr>
            <a:xfrm>
              <a:off x="3409314" y="3748747"/>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部署</a:t>
              </a:r>
            </a:p>
          </p:txBody>
        </p:sp>
        <p:sp>
          <p:nvSpPr>
            <p:cNvPr id="1721" name="Shape 1721"/>
            <p:cNvSpPr/>
            <p:nvPr/>
          </p:nvSpPr>
          <p:spPr>
            <a:xfrm>
              <a:off x="-304800" y="1452105"/>
              <a:ext cx="1905000"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运维</a:t>
              </a:r>
            </a:p>
          </p:txBody>
        </p:sp>
        <p:sp>
          <p:nvSpPr>
            <p:cNvPr id="1722" name="Shape 1722"/>
            <p:cNvSpPr/>
            <p:nvPr/>
          </p:nvSpPr>
          <p:spPr>
            <a:xfrm>
              <a:off x="679300" y="3721221"/>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发布</a:t>
              </a:r>
            </a:p>
          </p:txBody>
        </p:sp>
        <p:sp>
          <p:nvSpPr>
            <p:cNvPr id="1723" name="Shape 1723"/>
            <p:cNvSpPr/>
            <p:nvPr/>
          </p:nvSpPr>
          <p:spPr>
            <a:xfrm>
              <a:off x="1897119" y="0"/>
              <a:ext cx="1905001" cy="1905000"/>
            </a:xfrm>
            <a:prstGeom prst="ellipse">
              <a:avLst/>
            </a:prstGeom>
            <a:solidFill>
              <a:srgbClr val="DDDDDD"/>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开发</a:t>
              </a:r>
            </a:p>
          </p:txBody>
        </p:sp>
      </p:grpSp>
      <p:sp>
        <p:nvSpPr>
          <p:cNvPr id="1725" name="Shape 1725"/>
          <p:cNvSpPr/>
          <p:nvPr/>
        </p:nvSpPr>
        <p:spPr>
          <a:xfrm>
            <a:off x="2890562" y="3502031"/>
            <a:ext cx="1905001" cy="1905001"/>
          </a:xfrm>
          <a:prstGeom prst="ellipse">
            <a:avLst/>
          </a:prstGeom>
          <a:solidFill>
            <a:schemeClr val="accent3">
              <a:satOff val="-6373"/>
              <a:lumOff val="-10823"/>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5000">
                <a:solidFill>
                  <a:srgbClr val="FFFFFF"/>
                </a:solidFill>
              </a:defRPr>
            </a:lvl1pPr>
          </a:lstStyle>
          <a:p>
            <a:pPr/>
            <a:r>
              <a:t>运维</a:t>
            </a:r>
          </a:p>
        </p:txBody>
      </p:sp>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7" name="Shape 1727"/>
          <p:cNvSpPr/>
          <p:nvPr>
            <p:ph type="title"/>
          </p:nvPr>
        </p:nvSpPr>
        <p:spPr>
          <a:xfrm>
            <a:off x="380999" y="234949"/>
            <a:ext cx="12242801" cy="984251"/>
          </a:xfrm>
          <a:prstGeom prst="rect">
            <a:avLst/>
          </a:prstGeom>
        </p:spPr>
        <p:txBody>
          <a:bodyPr/>
          <a:lstStyle>
            <a:lvl1pPr>
              <a:defRPr spc="-280" sz="7000"/>
            </a:lvl1pPr>
          </a:lstStyle>
          <a:p>
            <a:pPr/>
            <a:r>
              <a:t>运维实践</a:t>
            </a:r>
          </a:p>
        </p:txBody>
      </p:sp>
      <p:sp>
        <p:nvSpPr>
          <p:cNvPr id="1728" name="Shape 1728"/>
          <p:cNvSpPr/>
          <p:nvPr>
            <p:ph type="sldNum" sz="quarter" idx="2"/>
          </p:nvPr>
        </p:nvSpPr>
        <p:spPr>
          <a:xfrm>
            <a:off x="12319539" y="9258300"/>
            <a:ext cx="305006"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9" name="Shape 1729"/>
          <p:cNvSpPr/>
          <p:nvPr/>
        </p:nvSpPr>
        <p:spPr>
          <a:xfrm>
            <a:off x="1143502" y="1867574"/>
            <a:ext cx="1795429" cy="72618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5000">
                <a:latin typeface="+mn-lt"/>
                <a:ea typeface="+mn-ea"/>
                <a:cs typeface="+mn-cs"/>
                <a:sym typeface="Helvetica"/>
              </a:defRPr>
            </a:pPr>
            <a:r>
              <a:t>监控</a:t>
            </a:r>
          </a:p>
        </p:txBody>
      </p:sp>
      <p:grpSp>
        <p:nvGrpSpPr>
          <p:cNvPr id="1732" name="Group 1732"/>
          <p:cNvGrpSpPr/>
          <p:nvPr/>
        </p:nvGrpSpPr>
        <p:grpSpPr>
          <a:xfrm>
            <a:off x="1318695" y="3311985"/>
            <a:ext cx="3136820" cy="3962898"/>
            <a:chOff x="0" y="0"/>
            <a:chExt cx="3136818" cy="3962897"/>
          </a:xfrm>
        </p:grpSpPr>
        <p:sp>
          <p:nvSpPr>
            <p:cNvPr id="1730" name="Shape 1730"/>
            <p:cNvSpPr/>
            <p:nvPr/>
          </p:nvSpPr>
          <p:spPr>
            <a:xfrm>
              <a:off x="0" y="0"/>
              <a:ext cx="3136819" cy="1296240"/>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700">
                  <a:solidFill>
                    <a:srgbClr val="FFFFFF"/>
                  </a:solidFill>
                </a:defRPr>
              </a:lvl1pPr>
            </a:lstStyle>
            <a:p>
              <a:pPr/>
              <a:r>
                <a:t>系统监控</a:t>
              </a:r>
            </a:p>
          </p:txBody>
        </p:sp>
        <p:sp>
          <p:nvSpPr>
            <p:cNvPr id="1731" name="Shape 1731"/>
            <p:cNvSpPr/>
            <p:nvPr/>
          </p:nvSpPr>
          <p:spPr>
            <a:xfrm>
              <a:off x="651777" y="1505702"/>
              <a:ext cx="1264957" cy="24571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marL="171450" indent="-171450" defTabSz="584200">
                <a:spcBef>
                  <a:spcPts val="1200"/>
                </a:spcBef>
                <a:buClr>
                  <a:srgbClr val="00B56E"/>
                </a:buClr>
                <a:buSzPct val="100000"/>
                <a:buFont typeface="Lucida Grande"/>
                <a:buChar char="-"/>
                <a:defRPr b="1" sz="3000"/>
              </a:pPr>
              <a:r>
                <a:t> 磁盘</a:t>
              </a:r>
            </a:p>
            <a:p>
              <a:pPr marL="171450" indent="-171450" defTabSz="584200">
                <a:spcBef>
                  <a:spcPts val="1200"/>
                </a:spcBef>
                <a:buClr>
                  <a:srgbClr val="00B56E"/>
                </a:buClr>
                <a:buSzPct val="100000"/>
                <a:buFont typeface="Lucida Grande"/>
                <a:buChar char="-"/>
                <a:defRPr b="1" sz="3000"/>
              </a:pPr>
              <a:r>
                <a:t> CPU</a:t>
              </a:r>
            </a:p>
            <a:p>
              <a:pPr marL="171450" indent="-171450" defTabSz="584200">
                <a:spcBef>
                  <a:spcPts val="1200"/>
                </a:spcBef>
                <a:buClr>
                  <a:srgbClr val="00B56E"/>
                </a:buClr>
                <a:buSzPct val="100000"/>
                <a:buFont typeface="Lucida Grande"/>
                <a:buChar char="-"/>
                <a:defRPr b="1" sz="3000"/>
              </a:pPr>
              <a:r>
                <a:t> 内存</a:t>
              </a:r>
            </a:p>
            <a:p>
              <a:pPr defTabSz="584200">
                <a:spcBef>
                  <a:spcPts val="1200"/>
                </a:spcBef>
                <a:defRPr b="1" sz="3000"/>
              </a:pPr>
              <a:r>
                <a:t>……</a:t>
              </a:r>
            </a:p>
          </p:txBody>
        </p:sp>
      </p:grpSp>
      <p:grpSp>
        <p:nvGrpSpPr>
          <p:cNvPr id="1735" name="Group 1735"/>
          <p:cNvGrpSpPr/>
          <p:nvPr/>
        </p:nvGrpSpPr>
        <p:grpSpPr>
          <a:xfrm>
            <a:off x="5112231" y="3337385"/>
            <a:ext cx="3136820" cy="3898127"/>
            <a:chOff x="0" y="0"/>
            <a:chExt cx="3136818" cy="3898126"/>
          </a:xfrm>
        </p:grpSpPr>
        <p:sp>
          <p:nvSpPr>
            <p:cNvPr id="1733" name="Shape 1733"/>
            <p:cNvSpPr/>
            <p:nvPr/>
          </p:nvSpPr>
          <p:spPr>
            <a:xfrm>
              <a:off x="0" y="0"/>
              <a:ext cx="3136819" cy="1296240"/>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700">
                  <a:solidFill>
                    <a:srgbClr val="FFFFFF"/>
                  </a:solidFill>
                </a:defRPr>
              </a:lvl1pPr>
            </a:lstStyle>
            <a:p>
              <a:pPr/>
              <a:r>
                <a:t>应用监控</a:t>
              </a:r>
            </a:p>
          </p:txBody>
        </p:sp>
        <p:sp>
          <p:nvSpPr>
            <p:cNvPr id="1734" name="Shape 1734"/>
            <p:cNvSpPr/>
            <p:nvPr/>
          </p:nvSpPr>
          <p:spPr>
            <a:xfrm>
              <a:off x="929595" y="1429502"/>
              <a:ext cx="2026957" cy="24686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marL="171450" indent="-171450" defTabSz="584200">
                <a:spcBef>
                  <a:spcPts val="1200"/>
                </a:spcBef>
                <a:buClr>
                  <a:srgbClr val="00B56E"/>
                </a:buClr>
                <a:buSzPct val="100000"/>
                <a:buFont typeface="Lucida Grande"/>
                <a:buChar char="-"/>
                <a:defRPr b="1" sz="3000"/>
              </a:pPr>
              <a:r>
                <a:t> JVM堆栈</a:t>
              </a:r>
            </a:p>
            <a:p>
              <a:pPr marL="171450" indent="-171450" defTabSz="584200">
                <a:spcBef>
                  <a:spcPts val="1200"/>
                </a:spcBef>
                <a:buClr>
                  <a:srgbClr val="00B56E"/>
                </a:buClr>
                <a:buSzPct val="100000"/>
                <a:buFont typeface="Lucida Grande"/>
                <a:buChar char="-"/>
                <a:defRPr b="1" sz="3000"/>
              </a:pPr>
              <a:r>
                <a:t> 响应时间</a:t>
              </a:r>
            </a:p>
            <a:p>
              <a:pPr marL="171450" indent="-171450" defTabSz="584200">
                <a:spcBef>
                  <a:spcPts val="1200"/>
                </a:spcBef>
                <a:buClr>
                  <a:srgbClr val="00B56E"/>
                </a:buClr>
                <a:buSzPct val="100000"/>
                <a:buFont typeface="Lucida Grande"/>
                <a:buChar char="-"/>
                <a:defRPr b="1" sz="3000"/>
              </a:pPr>
              <a:r>
                <a:t> 健康检查</a:t>
              </a:r>
            </a:p>
            <a:p>
              <a:pPr defTabSz="584200">
                <a:spcBef>
                  <a:spcPts val="1200"/>
                </a:spcBef>
                <a:defRPr b="1" sz="3000"/>
              </a:pPr>
              <a:r>
                <a:t>……</a:t>
              </a:r>
            </a:p>
          </p:txBody>
        </p:sp>
      </p:grpSp>
      <p:grpSp>
        <p:nvGrpSpPr>
          <p:cNvPr id="1738" name="Group 1738"/>
          <p:cNvGrpSpPr/>
          <p:nvPr/>
        </p:nvGrpSpPr>
        <p:grpSpPr>
          <a:xfrm>
            <a:off x="8990714" y="3337385"/>
            <a:ext cx="3136819" cy="3898127"/>
            <a:chOff x="0" y="0"/>
            <a:chExt cx="3136818" cy="3898126"/>
          </a:xfrm>
        </p:grpSpPr>
        <p:sp>
          <p:nvSpPr>
            <p:cNvPr id="1736" name="Shape 1736"/>
            <p:cNvSpPr/>
            <p:nvPr/>
          </p:nvSpPr>
          <p:spPr>
            <a:xfrm>
              <a:off x="0" y="0"/>
              <a:ext cx="3136819" cy="1296240"/>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700">
                  <a:solidFill>
                    <a:srgbClr val="FFFFFF"/>
                  </a:solidFill>
                </a:defRPr>
              </a:lvl1pPr>
            </a:lstStyle>
            <a:p>
              <a:pPr/>
              <a:r>
                <a:t>业务监控</a:t>
              </a:r>
            </a:p>
          </p:txBody>
        </p:sp>
        <p:sp>
          <p:nvSpPr>
            <p:cNvPr id="1737" name="Shape 1737"/>
            <p:cNvSpPr/>
            <p:nvPr/>
          </p:nvSpPr>
          <p:spPr>
            <a:xfrm>
              <a:off x="929595" y="1429502"/>
              <a:ext cx="2026957" cy="24686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marL="171450" indent="-171450" defTabSz="584200">
                <a:spcBef>
                  <a:spcPts val="1200"/>
                </a:spcBef>
                <a:buClr>
                  <a:srgbClr val="00B56E"/>
                </a:buClr>
                <a:buSzPct val="100000"/>
                <a:buFont typeface="Lucida Grande"/>
                <a:buChar char="-"/>
                <a:defRPr b="1" sz="3000"/>
              </a:pPr>
              <a:r>
                <a:t> 打点记录</a:t>
              </a:r>
            </a:p>
            <a:p>
              <a:pPr marL="171450" indent="-171450" defTabSz="584200">
                <a:spcBef>
                  <a:spcPts val="1200"/>
                </a:spcBef>
                <a:buClr>
                  <a:srgbClr val="00B56E"/>
                </a:buClr>
                <a:buSzPct val="100000"/>
                <a:buFont typeface="Lucida Grande"/>
                <a:buChar char="-"/>
                <a:defRPr b="1" sz="3000"/>
              </a:pPr>
              <a:r>
                <a:t> 上报数据</a:t>
              </a:r>
            </a:p>
            <a:p>
              <a:pPr marL="171450" indent="-171450" defTabSz="584200">
                <a:spcBef>
                  <a:spcPts val="1200"/>
                </a:spcBef>
                <a:buClr>
                  <a:srgbClr val="00B56E"/>
                </a:buClr>
                <a:buSzPct val="100000"/>
                <a:buFont typeface="Lucida Grande"/>
                <a:buChar char="-"/>
                <a:defRPr b="1" sz="3000"/>
              </a:pPr>
              <a:r>
                <a:t> 统计分析</a:t>
              </a:r>
            </a:p>
            <a:p>
              <a:pPr defTabSz="584200">
                <a:spcBef>
                  <a:spcPts val="1200"/>
                </a:spcBef>
                <a:defRPr b="1" sz="3000"/>
              </a:pPr>
              <a:r>
                <a:t>……</a:t>
              </a:r>
            </a:p>
          </p:txBody>
        </p:sp>
      </p:gr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Num" sz="quarter" idx="2"/>
          </p:nvPr>
        </p:nvSpPr>
        <p:spPr>
          <a:xfrm>
            <a:off x="12493136" y="9258300"/>
            <a:ext cx="131410"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6" name="Shape 286"/>
          <p:cNvSpPr/>
          <p:nvPr/>
        </p:nvSpPr>
        <p:spPr>
          <a:xfrm>
            <a:off x="9034584" y="6667386"/>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需求响应力</a:t>
            </a:r>
          </a:p>
        </p:txBody>
      </p:sp>
      <p:sp>
        <p:nvSpPr>
          <p:cNvPr id="287" name="Shape 287"/>
          <p:cNvSpPr/>
          <p:nvPr/>
        </p:nvSpPr>
        <p:spPr>
          <a:xfrm>
            <a:off x="9047284" y="5444202"/>
            <a:ext cx="2200149" cy="47536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快速上线能力</a:t>
            </a:r>
          </a:p>
        </p:txBody>
      </p:sp>
      <p:sp>
        <p:nvSpPr>
          <p:cNvPr id="288" name="Shape 288"/>
          <p:cNvSpPr/>
          <p:nvPr/>
        </p:nvSpPr>
        <p:spPr>
          <a:xfrm>
            <a:off x="9034584" y="6068494"/>
            <a:ext cx="2200149" cy="47536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模块独立发布</a:t>
            </a:r>
          </a:p>
        </p:txBody>
      </p:sp>
      <p:sp>
        <p:nvSpPr>
          <p:cNvPr id="289" name="Shape 289"/>
          <p:cNvSpPr/>
          <p:nvPr/>
        </p:nvSpPr>
        <p:spPr>
          <a:xfrm>
            <a:off x="9034584" y="7266278"/>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技术多样性</a:t>
            </a:r>
          </a:p>
        </p:txBody>
      </p:sp>
      <p:sp>
        <p:nvSpPr>
          <p:cNvPr id="290" name="Shape 290"/>
          <p:cNvSpPr/>
          <p:nvPr/>
        </p:nvSpPr>
        <p:spPr>
          <a:xfrm>
            <a:off x="2094922" y="2988651"/>
            <a:ext cx="15651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高可用性</a:t>
            </a:r>
          </a:p>
        </p:txBody>
      </p:sp>
      <p:sp>
        <p:nvSpPr>
          <p:cNvPr id="291" name="Shape 291"/>
          <p:cNvSpPr/>
          <p:nvPr/>
        </p:nvSpPr>
        <p:spPr>
          <a:xfrm>
            <a:off x="2094922" y="3581671"/>
            <a:ext cx="1209549"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容错性</a:t>
            </a:r>
          </a:p>
        </p:txBody>
      </p:sp>
      <p:sp>
        <p:nvSpPr>
          <p:cNvPr id="292" name="Shape 292"/>
          <p:cNvSpPr/>
          <p:nvPr/>
        </p:nvSpPr>
        <p:spPr>
          <a:xfrm>
            <a:off x="2094922" y="4212791"/>
            <a:ext cx="1565149"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可管理性</a:t>
            </a:r>
          </a:p>
        </p:txBody>
      </p:sp>
      <p:sp>
        <p:nvSpPr>
          <p:cNvPr id="293" name="Shape 293"/>
          <p:cNvSpPr/>
          <p:nvPr/>
        </p:nvSpPr>
        <p:spPr>
          <a:xfrm>
            <a:off x="2094922" y="4818512"/>
            <a:ext cx="15651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可替代性</a:t>
            </a:r>
          </a:p>
        </p:txBody>
      </p:sp>
      <p:sp>
        <p:nvSpPr>
          <p:cNvPr id="294" name="Shape 294"/>
          <p:cNvSpPr/>
          <p:nvPr/>
        </p:nvSpPr>
        <p:spPr>
          <a:xfrm>
            <a:off x="8996484" y="1871627"/>
            <a:ext cx="26319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功能复杂度增加</a:t>
            </a:r>
          </a:p>
        </p:txBody>
      </p:sp>
      <p:sp>
        <p:nvSpPr>
          <p:cNvPr id="295" name="Shape 295"/>
          <p:cNvSpPr/>
          <p:nvPr/>
        </p:nvSpPr>
        <p:spPr>
          <a:xfrm>
            <a:off x="2094922" y="5424232"/>
            <a:ext cx="15651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可测试性</a:t>
            </a:r>
          </a:p>
        </p:txBody>
      </p:sp>
      <p:sp>
        <p:nvSpPr>
          <p:cNvPr id="296" name="Shape 296"/>
          <p:cNvSpPr/>
          <p:nvPr/>
        </p:nvSpPr>
        <p:spPr>
          <a:xfrm>
            <a:off x="8996484" y="2557136"/>
            <a:ext cx="15651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流量增大</a:t>
            </a:r>
          </a:p>
        </p:txBody>
      </p:sp>
      <p:sp>
        <p:nvSpPr>
          <p:cNvPr id="297" name="Shape 297"/>
          <p:cNvSpPr/>
          <p:nvPr/>
        </p:nvSpPr>
        <p:spPr>
          <a:xfrm>
            <a:off x="9047284" y="3232693"/>
            <a:ext cx="1565149"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组织扩张</a:t>
            </a:r>
          </a:p>
        </p:txBody>
      </p:sp>
      <p:sp>
        <p:nvSpPr>
          <p:cNvPr id="298" name="Shape 298"/>
          <p:cNvSpPr/>
          <p:nvPr/>
        </p:nvSpPr>
        <p:spPr>
          <a:xfrm>
            <a:off x="9034584" y="7891908"/>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创新与尝试</a:t>
            </a:r>
          </a:p>
        </p:txBody>
      </p:sp>
      <p:sp>
        <p:nvSpPr>
          <p:cNvPr id="299" name="Shape 299"/>
          <p:cNvSpPr/>
          <p:nvPr/>
        </p:nvSpPr>
        <p:spPr>
          <a:xfrm flipV="1">
            <a:off x="4231324" y="2493804"/>
            <a:ext cx="1" cy="3912957"/>
          </a:xfrm>
          <a:prstGeom prst="line">
            <a:avLst/>
          </a:prstGeom>
          <a:ln w="63500">
            <a:solidFill>
              <a:srgbClr val="000000"/>
            </a:solidFill>
            <a:bevel/>
            <a:tailEnd type="triangle"/>
          </a:ln>
        </p:spPr>
        <p:txBody>
          <a:bodyPr lIns="65023" tIns="65023" rIns="65023" bIns="65023"/>
          <a:lstStyle/>
          <a:p>
            <a:pPr>
              <a:defRPr sz="1600">
                <a:latin typeface="+mn-lt"/>
                <a:ea typeface="+mn-ea"/>
                <a:cs typeface="+mn-cs"/>
                <a:sym typeface="Helvetica"/>
              </a:defRPr>
            </a:pPr>
          </a:p>
        </p:txBody>
      </p:sp>
      <p:sp>
        <p:nvSpPr>
          <p:cNvPr id="300" name="Shape 300"/>
          <p:cNvSpPr/>
          <p:nvPr/>
        </p:nvSpPr>
        <p:spPr>
          <a:xfrm flipV="1">
            <a:off x="4219270" y="3438598"/>
            <a:ext cx="3701319" cy="2999408"/>
          </a:xfrm>
          <a:prstGeom prst="line">
            <a:avLst/>
          </a:prstGeom>
          <a:ln w="63500">
            <a:solidFill>
              <a:srgbClr val="000000"/>
            </a:solidFill>
            <a:bevel/>
            <a:tailEnd type="triangle"/>
          </a:ln>
        </p:spPr>
        <p:txBody>
          <a:bodyPr lIns="65023" tIns="65023" rIns="65023" bIns="65023"/>
          <a:lstStyle/>
          <a:p>
            <a:pPr>
              <a:defRPr sz="1600">
                <a:latin typeface="+mn-lt"/>
                <a:ea typeface="+mn-ea"/>
                <a:cs typeface="+mn-cs"/>
                <a:sym typeface="Helvetica"/>
              </a:defRPr>
            </a:pPr>
          </a:p>
        </p:txBody>
      </p:sp>
      <p:sp>
        <p:nvSpPr>
          <p:cNvPr id="301" name="Shape 301"/>
          <p:cNvSpPr/>
          <p:nvPr/>
        </p:nvSpPr>
        <p:spPr>
          <a:xfrm>
            <a:off x="4226435" y="6425428"/>
            <a:ext cx="4551930" cy="1"/>
          </a:xfrm>
          <a:prstGeom prst="line">
            <a:avLst/>
          </a:prstGeom>
          <a:ln w="63500">
            <a:solidFill>
              <a:srgbClr val="000000"/>
            </a:solidFill>
            <a:bevel/>
            <a:tailEnd type="triangle"/>
          </a:ln>
        </p:spPr>
        <p:txBody>
          <a:bodyPr lIns="65023" tIns="65023" rIns="65023" bIns="65023"/>
          <a:lstStyle/>
          <a:p>
            <a:pPr>
              <a:defRPr sz="1600">
                <a:latin typeface="+mn-lt"/>
                <a:ea typeface="+mn-ea"/>
                <a:cs typeface="+mn-cs"/>
                <a:sym typeface="Helvetica"/>
              </a:defRPr>
            </a:pPr>
          </a:p>
        </p:txBody>
      </p:sp>
      <p:sp>
        <p:nvSpPr>
          <p:cNvPr id="302" name="Shape 302"/>
          <p:cNvSpPr/>
          <p:nvPr/>
        </p:nvSpPr>
        <p:spPr>
          <a:xfrm>
            <a:off x="7094135" y="2471865"/>
            <a:ext cx="1780602"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Scale</a:t>
            </a:r>
          </a:p>
        </p:txBody>
      </p:sp>
      <p:sp>
        <p:nvSpPr>
          <p:cNvPr id="303" name="Shape 303"/>
          <p:cNvSpPr/>
          <p:nvPr/>
        </p:nvSpPr>
        <p:spPr>
          <a:xfrm>
            <a:off x="5556028" y="6357442"/>
            <a:ext cx="2115478"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Speed</a:t>
            </a:r>
          </a:p>
        </p:txBody>
      </p:sp>
      <p:sp>
        <p:nvSpPr>
          <p:cNvPr id="304" name="Shape 304"/>
          <p:cNvSpPr/>
          <p:nvPr/>
        </p:nvSpPr>
        <p:spPr>
          <a:xfrm>
            <a:off x="3178583" y="1386330"/>
            <a:ext cx="2105482"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Safety</a:t>
            </a:r>
          </a:p>
        </p:txBody>
      </p:sp>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0" name="Shape 1740"/>
          <p:cNvSpPr/>
          <p:nvPr>
            <p:ph type="title"/>
          </p:nvPr>
        </p:nvSpPr>
        <p:spPr>
          <a:xfrm>
            <a:off x="380999" y="234949"/>
            <a:ext cx="12242801" cy="984251"/>
          </a:xfrm>
          <a:prstGeom prst="rect">
            <a:avLst/>
          </a:prstGeom>
        </p:spPr>
        <p:txBody>
          <a:bodyPr/>
          <a:lstStyle>
            <a:lvl1pPr>
              <a:defRPr spc="-280" sz="7000"/>
            </a:lvl1pPr>
          </a:lstStyle>
          <a:p>
            <a:pPr/>
            <a:r>
              <a:t>运维实践</a:t>
            </a:r>
          </a:p>
        </p:txBody>
      </p:sp>
      <p:sp>
        <p:nvSpPr>
          <p:cNvPr id="1741" name="Shape 1741"/>
          <p:cNvSpPr/>
          <p:nvPr>
            <p:ph type="sldNum" sz="quarter" idx="2"/>
          </p:nvPr>
        </p:nvSpPr>
        <p:spPr>
          <a:xfrm>
            <a:off x="12319539" y="9258300"/>
            <a:ext cx="305006"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46" name="Group 1746"/>
          <p:cNvGrpSpPr/>
          <p:nvPr/>
        </p:nvGrpSpPr>
        <p:grpSpPr>
          <a:xfrm>
            <a:off x="2252950" y="3124732"/>
            <a:ext cx="8511600" cy="4712040"/>
            <a:chOff x="0" y="0"/>
            <a:chExt cx="8511599" cy="4712039"/>
          </a:xfrm>
        </p:grpSpPr>
        <p:sp>
          <p:nvSpPr>
            <p:cNvPr id="1742" name="Shape 1742"/>
            <p:cNvSpPr/>
            <p:nvPr/>
          </p:nvSpPr>
          <p:spPr>
            <a:xfrm>
              <a:off x="4700028" y="0"/>
              <a:ext cx="3811572" cy="1296240"/>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700">
                  <a:solidFill>
                    <a:srgbClr val="FFFFFF"/>
                  </a:solidFill>
                </a:defRPr>
              </a:lvl1pPr>
            </a:lstStyle>
            <a:p>
              <a:pPr/>
              <a:r>
                <a:t>告警升级</a:t>
              </a:r>
            </a:p>
          </p:txBody>
        </p:sp>
        <p:sp>
          <p:nvSpPr>
            <p:cNvPr id="1743" name="Shape 1743"/>
            <p:cNvSpPr/>
            <p:nvPr/>
          </p:nvSpPr>
          <p:spPr>
            <a:xfrm>
              <a:off x="0" y="0"/>
              <a:ext cx="3811571" cy="1296240"/>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700">
                  <a:solidFill>
                    <a:srgbClr val="FFFFFF"/>
                  </a:solidFill>
                </a:defRPr>
              </a:lvl1pPr>
            </a:lstStyle>
            <a:p>
              <a:pPr/>
              <a:r>
                <a:t>告警方式</a:t>
              </a:r>
            </a:p>
          </p:txBody>
        </p:sp>
        <p:sp>
          <p:nvSpPr>
            <p:cNvPr id="1744" name="Shape 1744"/>
            <p:cNvSpPr/>
            <p:nvPr/>
          </p:nvSpPr>
          <p:spPr>
            <a:xfrm>
              <a:off x="1056018" y="1609685"/>
              <a:ext cx="1699535" cy="31023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marL="171450" indent="-171450" defTabSz="584200">
                <a:spcBef>
                  <a:spcPts val="1200"/>
                </a:spcBef>
                <a:buClr>
                  <a:srgbClr val="00B56E"/>
                </a:buClr>
                <a:buSzPct val="100000"/>
                <a:buFont typeface="Lucida Grande"/>
                <a:buChar char="-"/>
                <a:defRPr b="1" sz="3000"/>
              </a:pPr>
              <a:r>
                <a:t> 电话</a:t>
              </a:r>
            </a:p>
            <a:p>
              <a:pPr marL="171450" indent="-171450" defTabSz="584200">
                <a:spcBef>
                  <a:spcPts val="1200"/>
                </a:spcBef>
                <a:buClr>
                  <a:srgbClr val="00B56E"/>
                </a:buClr>
                <a:buSzPct val="100000"/>
                <a:buFont typeface="Lucida Grande"/>
                <a:buChar char="-"/>
                <a:defRPr b="1" sz="3000"/>
              </a:pPr>
              <a:r>
                <a:t> 短信</a:t>
              </a:r>
            </a:p>
            <a:p>
              <a:pPr marL="171450" indent="-171450" defTabSz="584200">
                <a:spcBef>
                  <a:spcPts val="1200"/>
                </a:spcBef>
                <a:buClr>
                  <a:srgbClr val="00B56E"/>
                </a:buClr>
                <a:buSzPct val="100000"/>
                <a:buFont typeface="Lucida Grande"/>
                <a:buChar char="-"/>
                <a:defRPr b="1" sz="3000"/>
              </a:pPr>
              <a:r>
                <a:t> 邮件</a:t>
              </a:r>
            </a:p>
            <a:p>
              <a:pPr marL="171450" indent="-171450" defTabSz="584200">
                <a:spcBef>
                  <a:spcPts val="1200"/>
                </a:spcBef>
                <a:buClr>
                  <a:srgbClr val="00B56E"/>
                </a:buClr>
                <a:buSzPct val="100000"/>
                <a:buFont typeface="Lucida Grande"/>
                <a:buChar char="-"/>
                <a:defRPr b="1" sz="3000"/>
              </a:pPr>
              <a:r>
                <a:t> IM工具</a:t>
              </a:r>
            </a:p>
            <a:p>
              <a:pPr defTabSz="584200">
                <a:spcBef>
                  <a:spcPts val="1200"/>
                </a:spcBef>
                <a:defRPr b="1" sz="3000"/>
              </a:pPr>
              <a:r>
                <a:t>……</a:t>
              </a:r>
            </a:p>
          </p:txBody>
        </p:sp>
        <p:sp>
          <p:nvSpPr>
            <p:cNvPr id="1745" name="Shape 1745"/>
            <p:cNvSpPr/>
            <p:nvPr/>
          </p:nvSpPr>
          <p:spPr>
            <a:xfrm>
              <a:off x="5360911" y="1622385"/>
              <a:ext cx="2794166" cy="30794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marL="171450" indent="-171450" defTabSz="584200">
                <a:spcBef>
                  <a:spcPts val="1200"/>
                </a:spcBef>
                <a:buClr>
                  <a:srgbClr val="00B56E"/>
                </a:buClr>
                <a:buSzPct val="100000"/>
                <a:buFont typeface="Lucida Grande"/>
                <a:buChar char="-"/>
                <a:defRPr b="1" sz="3000"/>
              </a:pPr>
              <a:r>
                <a:t> OnCall 工程师</a:t>
              </a:r>
            </a:p>
            <a:p>
              <a:pPr marL="171450" indent="-171450" defTabSz="584200">
                <a:spcBef>
                  <a:spcPts val="1200"/>
                </a:spcBef>
                <a:buClr>
                  <a:srgbClr val="00B56E"/>
                </a:buClr>
                <a:buSzPct val="100000"/>
                <a:buFont typeface="Lucida Grande"/>
                <a:buChar char="-"/>
                <a:defRPr b="1" sz="3000"/>
              </a:pPr>
              <a:r>
                <a:t> Backup工程师</a:t>
              </a:r>
            </a:p>
            <a:p>
              <a:pPr marL="171450" indent="-171450" defTabSz="584200">
                <a:spcBef>
                  <a:spcPts val="1200"/>
                </a:spcBef>
                <a:buClr>
                  <a:srgbClr val="00B56E"/>
                </a:buClr>
                <a:buSzPct val="100000"/>
                <a:buFont typeface="Lucida Grande"/>
                <a:buChar char="-"/>
                <a:defRPr b="1" sz="3000"/>
              </a:pPr>
              <a:r>
                <a:t> Owner</a:t>
              </a:r>
            </a:p>
            <a:p>
              <a:pPr marL="171450" indent="-171450" defTabSz="584200">
                <a:spcBef>
                  <a:spcPts val="1200"/>
                </a:spcBef>
                <a:buClr>
                  <a:srgbClr val="00B56E"/>
                </a:buClr>
                <a:buSzPct val="100000"/>
                <a:buFont typeface="Lucida Grande"/>
                <a:buChar char="-"/>
                <a:defRPr b="1" sz="3000"/>
              </a:pPr>
              <a:r>
                <a:t> Manager</a:t>
              </a:r>
            </a:p>
            <a:p>
              <a:pPr defTabSz="584200">
                <a:spcBef>
                  <a:spcPts val="1200"/>
                </a:spcBef>
                <a:defRPr b="1" sz="3000"/>
              </a:pPr>
              <a:r>
                <a:t>……</a:t>
              </a:r>
            </a:p>
          </p:txBody>
        </p:sp>
      </p:grpSp>
      <p:sp>
        <p:nvSpPr>
          <p:cNvPr id="1747" name="Shape 1747"/>
          <p:cNvSpPr/>
          <p:nvPr/>
        </p:nvSpPr>
        <p:spPr>
          <a:xfrm>
            <a:off x="1143502" y="1867574"/>
            <a:ext cx="1795429" cy="72618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5000">
                <a:latin typeface="+mn-lt"/>
                <a:ea typeface="+mn-ea"/>
                <a:cs typeface="+mn-cs"/>
                <a:sym typeface="Helvetica"/>
              </a:defRPr>
            </a:pPr>
            <a:r>
              <a:t>告警</a:t>
            </a:r>
          </a:p>
        </p:txBody>
      </p:sp>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9" name="Shape 1749"/>
          <p:cNvSpPr/>
          <p:nvPr>
            <p:ph type="title"/>
          </p:nvPr>
        </p:nvSpPr>
        <p:spPr>
          <a:xfrm>
            <a:off x="380999" y="234949"/>
            <a:ext cx="12242801" cy="984251"/>
          </a:xfrm>
          <a:prstGeom prst="rect">
            <a:avLst/>
          </a:prstGeom>
        </p:spPr>
        <p:txBody>
          <a:bodyPr/>
          <a:lstStyle>
            <a:lvl1pPr>
              <a:defRPr spc="-280" sz="7000"/>
            </a:lvl1pPr>
          </a:lstStyle>
          <a:p>
            <a:pPr/>
            <a:r>
              <a:t>运维实践</a:t>
            </a:r>
          </a:p>
        </p:txBody>
      </p:sp>
      <p:sp>
        <p:nvSpPr>
          <p:cNvPr id="1750" name="Shape 1750"/>
          <p:cNvSpPr/>
          <p:nvPr>
            <p:ph type="sldNum" sz="quarter" idx="2"/>
          </p:nvPr>
        </p:nvSpPr>
        <p:spPr>
          <a:xfrm>
            <a:off x="12319539" y="9258300"/>
            <a:ext cx="305006"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51" name="Shape 1751"/>
          <p:cNvSpPr/>
          <p:nvPr/>
        </p:nvSpPr>
        <p:spPr>
          <a:xfrm>
            <a:off x="1015675" y="6398541"/>
            <a:ext cx="906920" cy="660531"/>
          </a:xfrm>
          <a:prstGeom prst="rect">
            <a:avLst/>
          </a:prstGeom>
          <a:solidFill>
            <a:srgbClr val="FFFFFF"/>
          </a:solidFill>
          <a:ln w="12700">
            <a:miter lim="400000"/>
          </a:ln>
        </p:spPr>
        <p:txBody>
          <a:bodyPr lIns="65023" tIns="65023" rIns="65023" bIns="65023" anchor="ctr"/>
          <a:lstStyle/>
          <a:p>
            <a:pPr/>
          </a:p>
        </p:txBody>
      </p:sp>
      <p:sp>
        <p:nvSpPr>
          <p:cNvPr id="1752" name="Shape 1752"/>
          <p:cNvSpPr/>
          <p:nvPr/>
        </p:nvSpPr>
        <p:spPr>
          <a:xfrm>
            <a:off x="1143502" y="1867574"/>
            <a:ext cx="3065429" cy="72618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5000">
                <a:latin typeface="+mn-lt"/>
                <a:ea typeface="+mn-ea"/>
                <a:cs typeface="+mn-cs"/>
                <a:sym typeface="Helvetica"/>
              </a:defRPr>
            </a:pPr>
            <a:r>
              <a:t>日志聚合</a:t>
            </a:r>
          </a:p>
        </p:txBody>
      </p:sp>
      <p:pic>
        <p:nvPicPr>
          <p:cNvPr id="1753" name="pasted-image.png"/>
          <p:cNvPicPr>
            <a:picLocks noChangeAspect="1"/>
          </p:cNvPicPr>
          <p:nvPr/>
        </p:nvPicPr>
        <p:blipFill>
          <a:blip r:embed="rId2">
            <a:extLst/>
          </a:blip>
          <a:stretch>
            <a:fillRect/>
          </a:stretch>
        </p:blipFill>
        <p:spPr>
          <a:xfrm>
            <a:off x="6477885" y="3286964"/>
            <a:ext cx="5781220" cy="3179672"/>
          </a:xfrm>
          <a:prstGeom prst="rect">
            <a:avLst/>
          </a:prstGeom>
          <a:ln w="12700">
            <a:miter lim="400000"/>
          </a:ln>
        </p:spPr>
      </p:pic>
      <p:sp>
        <p:nvSpPr>
          <p:cNvPr id="1754" name="Shape 1754"/>
          <p:cNvSpPr/>
          <p:nvPr/>
        </p:nvSpPr>
        <p:spPr>
          <a:xfrm>
            <a:off x="2173904" y="6514938"/>
            <a:ext cx="1732389" cy="554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indent="457200" defTabSz="584200">
              <a:spcBef>
                <a:spcPts val="1200"/>
              </a:spcBef>
              <a:defRPr sz="3000">
                <a:latin typeface="+mn-lt"/>
                <a:ea typeface="+mn-ea"/>
                <a:cs typeface="+mn-cs"/>
                <a:sym typeface="Helvetica"/>
              </a:defRPr>
            </a:pPr>
            <a:r>
              <a:t>Splunk</a:t>
            </a:r>
          </a:p>
        </p:txBody>
      </p:sp>
      <p:sp>
        <p:nvSpPr>
          <p:cNvPr id="1755" name="Shape 1755"/>
          <p:cNvSpPr/>
          <p:nvPr/>
        </p:nvSpPr>
        <p:spPr>
          <a:xfrm>
            <a:off x="8724706" y="6489538"/>
            <a:ext cx="1287579" cy="554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indent="457200" defTabSz="584200">
              <a:spcBef>
                <a:spcPts val="1200"/>
              </a:spcBef>
              <a:defRPr sz="3000">
                <a:latin typeface="+mn-lt"/>
                <a:ea typeface="+mn-ea"/>
                <a:cs typeface="+mn-cs"/>
                <a:sym typeface="Helvetica"/>
              </a:defRPr>
            </a:pPr>
            <a:r>
              <a:t>ELK</a:t>
            </a:r>
          </a:p>
        </p:txBody>
      </p:sp>
      <p:pic>
        <p:nvPicPr>
          <p:cNvPr id="1756" name="pasted-image.png"/>
          <p:cNvPicPr>
            <a:picLocks noChangeAspect="1"/>
          </p:cNvPicPr>
          <p:nvPr/>
        </p:nvPicPr>
        <p:blipFill>
          <a:blip r:embed="rId3">
            <a:extLst/>
          </a:blip>
          <a:stretch>
            <a:fillRect/>
          </a:stretch>
        </p:blipFill>
        <p:spPr>
          <a:xfrm>
            <a:off x="918684" y="3198737"/>
            <a:ext cx="4547628" cy="3356126"/>
          </a:xfrm>
          <a:prstGeom prst="rect">
            <a:avLst/>
          </a:prstGeom>
          <a:ln w="12700">
            <a:miter lim="400000"/>
          </a:ln>
        </p:spPr>
      </p:pic>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58" name="Shape 1758"/>
          <p:cNvSpPr/>
          <p:nvPr/>
        </p:nvSpPr>
        <p:spPr>
          <a:xfrm>
            <a:off x="330729" y="6560480"/>
            <a:ext cx="12592897" cy="1455556"/>
          </a:xfrm>
          <a:prstGeom prst="rect">
            <a:avLst/>
          </a:prstGeom>
          <a:solidFill>
            <a:srgbClr val="FFFFFF"/>
          </a:solidFill>
          <a:ln w="63500">
            <a:solidFill>
              <a:srgbClr val="D93F2A"/>
            </a:solidFill>
            <a:custDash>
              <a:ds d="200000" sp="200000"/>
            </a:custDash>
            <a:miter lim="400000"/>
          </a:ln>
        </p:spPr>
        <p:txBody>
          <a:bodyPr lIns="65023" tIns="65023" rIns="65023" bIns="65023" anchor="ctr"/>
          <a:lstStyle/>
          <a:p>
            <a:pPr/>
          </a:p>
        </p:txBody>
      </p:sp>
      <p:sp>
        <p:nvSpPr>
          <p:cNvPr id="1759" name="Shape 1759"/>
          <p:cNvSpPr/>
          <p:nvPr/>
        </p:nvSpPr>
        <p:spPr>
          <a:xfrm>
            <a:off x="3675125" y="270380"/>
            <a:ext cx="5654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微服务生态系统</a:t>
            </a:r>
          </a:p>
        </p:txBody>
      </p:sp>
      <p:sp>
        <p:nvSpPr>
          <p:cNvPr id="1760" name="Shape 1760"/>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761" name="Shape 1761"/>
          <p:cNvSpPr/>
          <p:nvPr/>
        </p:nvSpPr>
        <p:spPr>
          <a:xfrm>
            <a:off x="3119285" y="3266644"/>
            <a:ext cx="6212570" cy="690643"/>
          </a:xfrm>
          <a:prstGeom prst="roundRect">
            <a:avLst>
              <a:gd name="adj" fmla="val 27583"/>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2500">
                <a:solidFill>
                  <a:srgbClr val="FFFFFF"/>
                </a:solidFill>
              </a:defRPr>
            </a:lvl1pPr>
          </a:lstStyle>
          <a:p>
            <a:pPr/>
            <a:r>
              <a:t>API网关/Edge Service</a:t>
            </a:r>
          </a:p>
        </p:txBody>
      </p:sp>
      <p:sp>
        <p:nvSpPr>
          <p:cNvPr id="1762" name="Shape 1762"/>
          <p:cNvSpPr/>
          <p:nvPr/>
        </p:nvSpPr>
        <p:spPr>
          <a:xfrm>
            <a:off x="6627197" y="5043724"/>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763" name="Shape 1763"/>
          <p:cNvSpPr/>
          <p:nvPr/>
        </p:nvSpPr>
        <p:spPr>
          <a:xfrm>
            <a:off x="5787307" y="5054687"/>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764" name="Shape 1764"/>
          <p:cNvSpPr/>
          <p:nvPr/>
        </p:nvSpPr>
        <p:spPr>
          <a:xfrm>
            <a:off x="4947380" y="5065650"/>
            <a:ext cx="438504" cy="438504"/>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1765" name="Shape 1765"/>
          <p:cNvSpPr/>
          <p:nvPr/>
        </p:nvSpPr>
        <p:spPr>
          <a:xfrm>
            <a:off x="5787307" y="418761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766" name="Shape 1766"/>
          <p:cNvSpPr/>
          <p:nvPr/>
        </p:nvSpPr>
        <p:spPr>
          <a:xfrm>
            <a:off x="8176406" y="5044013"/>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767" name="Shape 1767"/>
          <p:cNvSpPr/>
          <p:nvPr/>
        </p:nvSpPr>
        <p:spPr>
          <a:xfrm>
            <a:off x="7369366" y="5033051"/>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768" name="Shape 1768"/>
          <p:cNvSpPr/>
          <p:nvPr/>
        </p:nvSpPr>
        <p:spPr>
          <a:xfrm>
            <a:off x="7369366" y="4176945"/>
            <a:ext cx="438504" cy="438505"/>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1769" name="Shape 1769"/>
          <p:cNvSpPr/>
          <p:nvPr/>
        </p:nvSpPr>
        <p:spPr>
          <a:xfrm>
            <a:off x="6217650" y="4678923"/>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770" name="Shape 1770"/>
          <p:cNvSpPr/>
          <p:nvPr/>
        </p:nvSpPr>
        <p:spPr>
          <a:xfrm>
            <a:off x="5993840" y="4731201"/>
            <a:ext cx="1" cy="2415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771" name="Shape 1771"/>
          <p:cNvSpPr/>
          <p:nvPr/>
        </p:nvSpPr>
        <p:spPr>
          <a:xfrm>
            <a:off x="7590782" y="4718501"/>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772" name="Shape 1772"/>
          <p:cNvSpPr/>
          <p:nvPr/>
        </p:nvSpPr>
        <p:spPr>
          <a:xfrm>
            <a:off x="7756081" y="4715265"/>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773" name="Shape 1773"/>
          <p:cNvSpPr/>
          <p:nvPr/>
        </p:nvSpPr>
        <p:spPr>
          <a:xfrm flipV="1">
            <a:off x="7025376" y="4689346"/>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774" name="Shape 1774"/>
          <p:cNvSpPr/>
          <p:nvPr/>
        </p:nvSpPr>
        <p:spPr>
          <a:xfrm flipV="1">
            <a:off x="5351473" y="4656532"/>
            <a:ext cx="410521"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775" name="Shape 1775"/>
          <p:cNvSpPr/>
          <p:nvPr/>
        </p:nvSpPr>
        <p:spPr>
          <a:xfrm>
            <a:off x="3132973" y="4878649"/>
            <a:ext cx="5601801" cy="1"/>
          </a:xfrm>
          <a:prstGeom prst="line">
            <a:avLst/>
          </a:prstGeom>
          <a:ln w="25400">
            <a:solidFill>
              <a:schemeClr val="accent1"/>
            </a:solidFill>
            <a:custDash>
              <a:ds d="600000" sp="600000"/>
            </a:custDash>
            <a:miter lim="400000"/>
          </a:ln>
        </p:spPr>
        <p:txBody>
          <a:bodyPr lIns="65023" tIns="65023" rIns="65023" bIns="65023"/>
          <a:lstStyle/>
          <a:p>
            <a:pPr>
              <a:defRPr sz="1600">
                <a:latin typeface="+mn-lt"/>
                <a:ea typeface="+mn-ea"/>
                <a:cs typeface="+mn-cs"/>
                <a:sym typeface="Helvetica"/>
              </a:defRPr>
            </a:pPr>
          </a:p>
        </p:txBody>
      </p:sp>
      <p:sp>
        <p:nvSpPr>
          <p:cNvPr id="1776" name="Shape 1776"/>
          <p:cNvSpPr/>
          <p:nvPr/>
        </p:nvSpPr>
        <p:spPr>
          <a:xfrm>
            <a:off x="363625" y="6910068"/>
            <a:ext cx="2174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基础设施</a:t>
            </a:r>
          </a:p>
        </p:txBody>
      </p:sp>
      <p:sp>
        <p:nvSpPr>
          <p:cNvPr id="1777" name="Shape 1777"/>
          <p:cNvSpPr/>
          <p:nvPr/>
        </p:nvSpPr>
        <p:spPr>
          <a:xfrm>
            <a:off x="363625" y="4240782"/>
            <a:ext cx="1781594" cy="124218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4000"/>
            </a:pPr>
            <a:r>
              <a:t>业务层</a:t>
            </a:r>
          </a:p>
          <a:p>
            <a:pPr algn="ctr">
              <a:defRPr b="1" sz="1900"/>
            </a:pPr>
            <a:r>
              <a:t>    - 聚合服务</a:t>
            </a:r>
          </a:p>
          <a:p>
            <a:pPr algn="ctr">
              <a:defRPr b="1" sz="1900"/>
            </a:pPr>
            <a:r>
              <a:t>    - 基础服务</a:t>
            </a:r>
          </a:p>
        </p:txBody>
      </p:sp>
      <p:sp>
        <p:nvSpPr>
          <p:cNvPr id="1778" name="Shape 1778"/>
          <p:cNvSpPr/>
          <p:nvPr/>
        </p:nvSpPr>
        <p:spPr>
          <a:xfrm>
            <a:off x="9776700" y="2159862"/>
            <a:ext cx="2465739" cy="10311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3500"/>
            </a:pPr>
            <a:r>
              <a:t>交付流水线</a:t>
            </a:r>
          </a:p>
          <a:p>
            <a:pPr algn="ctr">
              <a:defRPr b="1" sz="3500"/>
            </a:pPr>
            <a:r>
              <a:t>与工程实践</a:t>
            </a:r>
          </a:p>
        </p:txBody>
      </p:sp>
      <p:sp>
        <p:nvSpPr>
          <p:cNvPr id="1779" name="Shape 1779"/>
          <p:cNvSpPr/>
          <p:nvPr/>
        </p:nvSpPr>
        <p:spPr>
          <a:xfrm>
            <a:off x="4954047" y="506607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780" name="Shape 1780"/>
          <p:cNvSpPr/>
          <p:nvPr/>
        </p:nvSpPr>
        <p:spPr>
          <a:xfrm>
            <a:off x="4114158" y="5077042"/>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781" name="Shape 1781"/>
          <p:cNvSpPr/>
          <p:nvPr/>
        </p:nvSpPr>
        <p:spPr>
          <a:xfrm>
            <a:off x="3274230" y="5088004"/>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782" name="Shape 1782"/>
          <p:cNvSpPr/>
          <p:nvPr/>
        </p:nvSpPr>
        <p:spPr>
          <a:xfrm>
            <a:off x="4114158" y="4209974"/>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783" name="Shape 1783"/>
          <p:cNvSpPr/>
          <p:nvPr/>
        </p:nvSpPr>
        <p:spPr>
          <a:xfrm>
            <a:off x="4544501" y="4701278"/>
            <a:ext cx="445555"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784" name="Shape 1784"/>
          <p:cNvSpPr/>
          <p:nvPr/>
        </p:nvSpPr>
        <p:spPr>
          <a:xfrm>
            <a:off x="4307991" y="4740856"/>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785" name="Shape 1785"/>
          <p:cNvSpPr/>
          <p:nvPr/>
        </p:nvSpPr>
        <p:spPr>
          <a:xfrm flipV="1">
            <a:off x="3678324" y="4678887"/>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grpSp>
        <p:nvGrpSpPr>
          <p:cNvPr id="1788" name="Group 1788"/>
          <p:cNvGrpSpPr/>
          <p:nvPr/>
        </p:nvGrpSpPr>
        <p:grpSpPr>
          <a:xfrm>
            <a:off x="2705228" y="6648339"/>
            <a:ext cx="9889994" cy="1205269"/>
            <a:chOff x="0" y="0"/>
            <a:chExt cx="9889992" cy="1205268"/>
          </a:xfrm>
        </p:grpSpPr>
        <p:sp>
          <p:nvSpPr>
            <p:cNvPr id="1786" name="Shape 1786"/>
            <p:cNvSpPr/>
            <p:nvPr/>
          </p:nvSpPr>
          <p:spPr>
            <a:xfrm>
              <a:off x="0" y="0"/>
              <a:ext cx="9889993" cy="1205269"/>
            </a:xfrm>
            <a:prstGeom prst="roundRect">
              <a:avLst>
                <a:gd name="adj" fmla="val 16574"/>
              </a:avLst>
            </a:prstGeom>
            <a:solidFill>
              <a:schemeClr val="accent4">
                <a:satOff val="-1335"/>
                <a:lumOff val="-10274"/>
              </a:schemeClr>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900">
                  <a:solidFill>
                    <a:srgbClr val="FFFFFF"/>
                  </a:solidFill>
                </a:defRPr>
              </a:pPr>
              <a:r>
                <a:t>CaaS/PaaS</a:t>
              </a:r>
            </a:p>
            <a:p>
              <a:pPr algn="ctr">
                <a:defRPr sz="2900">
                  <a:solidFill>
                    <a:srgbClr val="FFFFFF"/>
                  </a:solidFill>
                </a:defRPr>
              </a:pPr>
              <a:r>
                <a:t>IaaS</a:t>
              </a:r>
            </a:p>
          </p:txBody>
        </p:sp>
        <p:sp>
          <p:nvSpPr>
            <p:cNvPr id="1787" name="Shape 1787"/>
            <p:cNvSpPr/>
            <p:nvPr/>
          </p:nvSpPr>
          <p:spPr>
            <a:xfrm>
              <a:off x="52122" y="625759"/>
              <a:ext cx="9785749" cy="1"/>
            </a:xfrm>
            <a:prstGeom prst="line">
              <a:avLst/>
            </a:prstGeom>
            <a:noFill/>
            <a:ln w="38100" cap="flat">
              <a:solidFill>
                <a:schemeClr val="accent1">
                  <a:lumOff val="11862"/>
                </a:schemeClr>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789" name="Shape 1789"/>
          <p:cNvSpPr/>
          <p:nvPr/>
        </p:nvSpPr>
        <p:spPr>
          <a:xfrm>
            <a:off x="9475571" y="3259964"/>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微</a:t>
            </a:r>
          </a:p>
          <a:p>
            <a:pPr algn="ctr">
              <a:defRPr sz="2500">
                <a:solidFill>
                  <a:srgbClr val="FFFFFF"/>
                </a:solidFill>
              </a:defRPr>
            </a:pPr>
            <a:r>
              <a:t>服</a:t>
            </a:r>
          </a:p>
          <a:p>
            <a:pPr algn="ctr">
              <a:defRPr sz="2500">
                <a:solidFill>
                  <a:srgbClr val="FFFFFF"/>
                </a:solidFill>
              </a:defRPr>
            </a:pPr>
            <a:r>
              <a:t>务</a:t>
            </a:r>
          </a:p>
          <a:p>
            <a:pPr algn="ctr">
              <a:defRPr sz="2500">
                <a:solidFill>
                  <a:srgbClr val="FFFFFF"/>
                </a:solidFill>
              </a:defRPr>
            </a:pPr>
            <a:r>
              <a:t>开发框架</a:t>
            </a:r>
          </a:p>
        </p:txBody>
      </p:sp>
      <p:sp>
        <p:nvSpPr>
          <p:cNvPr id="1790" name="Shape 1790"/>
          <p:cNvSpPr/>
          <p:nvPr/>
        </p:nvSpPr>
        <p:spPr>
          <a:xfrm>
            <a:off x="11633706" y="3259964"/>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lvl1pPr algn="ctr">
              <a:defRPr sz="2500">
                <a:solidFill>
                  <a:srgbClr val="FFFFFF"/>
                </a:solidFill>
              </a:defRPr>
            </a:lvl1pPr>
          </a:lstStyle>
          <a:p>
            <a:pPr/>
            <a:r>
              <a:t>工程实践与规范</a:t>
            </a:r>
          </a:p>
        </p:txBody>
      </p:sp>
      <p:sp>
        <p:nvSpPr>
          <p:cNvPr id="1791" name="Shape 1791"/>
          <p:cNvSpPr/>
          <p:nvPr/>
        </p:nvSpPr>
        <p:spPr>
          <a:xfrm>
            <a:off x="10197924" y="3235322"/>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持续交</a:t>
            </a:r>
          </a:p>
          <a:p>
            <a:pPr algn="ctr">
              <a:defRPr sz="2500">
                <a:solidFill>
                  <a:srgbClr val="FFFFFF"/>
                </a:solidFill>
              </a:defRPr>
            </a:pPr>
            <a:r>
              <a:t>付流水线</a:t>
            </a:r>
          </a:p>
        </p:txBody>
      </p:sp>
      <p:sp>
        <p:nvSpPr>
          <p:cNvPr id="1792" name="Shape 1792"/>
          <p:cNvSpPr/>
          <p:nvPr/>
        </p:nvSpPr>
        <p:spPr>
          <a:xfrm>
            <a:off x="10919287" y="3235322"/>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端</a:t>
            </a:r>
          </a:p>
          <a:p>
            <a:pPr algn="ctr">
              <a:defRPr sz="2500">
                <a:solidFill>
                  <a:srgbClr val="FFFFFF"/>
                </a:solidFill>
              </a:defRPr>
            </a:pPr>
            <a:r>
              <a:t>到端的工具链</a:t>
            </a:r>
          </a:p>
        </p:txBody>
      </p:sp>
      <p:grpSp>
        <p:nvGrpSpPr>
          <p:cNvPr id="1803" name="Group 1803"/>
          <p:cNvGrpSpPr/>
          <p:nvPr/>
        </p:nvGrpSpPr>
        <p:grpSpPr>
          <a:xfrm>
            <a:off x="363625" y="5906883"/>
            <a:ext cx="12146448" cy="635510"/>
            <a:chOff x="-581613" y="-57404"/>
            <a:chExt cx="12146447" cy="635508"/>
          </a:xfrm>
        </p:grpSpPr>
        <p:sp>
          <p:nvSpPr>
            <p:cNvPr id="1793" name="Shape 1793"/>
            <p:cNvSpPr/>
            <p:nvPr/>
          </p:nvSpPr>
          <p:spPr>
            <a:xfrm>
              <a:off x="-581614" y="-57405"/>
              <a:ext cx="1666749" cy="635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4000"/>
              </a:lvl1pPr>
            </a:lstStyle>
            <a:p>
              <a:pPr/>
              <a:r>
                <a:t>支撑层</a:t>
              </a:r>
            </a:p>
          </p:txBody>
        </p:sp>
        <p:grpSp>
          <p:nvGrpSpPr>
            <p:cNvPr id="1802" name="Group 1802"/>
            <p:cNvGrpSpPr/>
            <p:nvPr/>
          </p:nvGrpSpPr>
          <p:grpSpPr>
            <a:xfrm>
              <a:off x="1674841" y="0"/>
              <a:ext cx="9889994" cy="520700"/>
              <a:chOff x="0" y="0"/>
              <a:chExt cx="9889992" cy="520700"/>
            </a:xfrm>
          </p:grpSpPr>
          <p:sp>
            <p:nvSpPr>
              <p:cNvPr id="1794" name="Shape 1794"/>
              <p:cNvSpPr/>
              <p:nvPr/>
            </p:nvSpPr>
            <p:spPr>
              <a:xfrm>
                <a:off x="0" y="6040"/>
                <a:ext cx="1421251"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注册发现</a:t>
                </a:r>
              </a:p>
            </p:txBody>
          </p:sp>
          <p:sp>
            <p:nvSpPr>
              <p:cNvPr id="1795" name="Shape 1795"/>
              <p:cNvSpPr/>
              <p:nvPr/>
            </p:nvSpPr>
            <p:spPr>
              <a:xfrm>
                <a:off x="8926358" y="12700"/>
                <a:ext cx="963635"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监控</a:t>
                </a:r>
              </a:p>
            </p:txBody>
          </p:sp>
          <p:sp>
            <p:nvSpPr>
              <p:cNvPr id="1796" name="Shape 1796"/>
              <p:cNvSpPr/>
              <p:nvPr/>
            </p:nvSpPr>
            <p:spPr>
              <a:xfrm>
                <a:off x="3909995" y="10863"/>
                <a:ext cx="1097603"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调用链</a:t>
                </a:r>
              </a:p>
            </p:txBody>
          </p:sp>
          <p:sp>
            <p:nvSpPr>
              <p:cNvPr id="1797" name="Shape 1797"/>
              <p:cNvSpPr/>
              <p:nvPr/>
            </p:nvSpPr>
            <p:spPr>
              <a:xfrm>
                <a:off x="6476531" y="12700"/>
                <a:ext cx="970603"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路由</a:t>
                </a:r>
              </a:p>
            </p:txBody>
          </p:sp>
          <p:sp>
            <p:nvSpPr>
              <p:cNvPr id="1798" name="Shape 1798"/>
              <p:cNvSpPr/>
              <p:nvPr/>
            </p:nvSpPr>
            <p:spPr>
              <a:xfrm>
                <a:off x="5034416" y="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授权认证</a:t>
                </a:r>
              </a:p>
            </p:txBody>
          </p:sp>
          <p:sp>
            <p:nvSpPr>
              <p:cNvPr id="1799" name="Shape 1799"/>
              <p:cNvSpPr/>
              <p:nvPr/>
            </p:nvSpPr>
            <p:spPr>
              <a:xfrm>
                <a:off x="7474346" y="1270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日志聚合</a:t>
                </a:r>
              </a:p>
            </p:txBody>
          </p:sp>
          <p:sp>
            <p:nvSpPr>
              <p:cNvPr id="1800" name="Shape 1800"/>
              <p:cNvSpPr/>
              <p:nvPr/>
            </p:nvSpPr>
            <p:spPr>
              <a:xfrm>
                <a:off x="2896023" y="6040"/>
                <a:ext cx="970602" cy="508001"/>
              </a:xfrm>
              <a:prstGeom prst="roundRect">
                <a:avLst>
                  <a:gd name="adj" fmla="val 32169"/>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容错</a:t>
                </a:r>
              </a:p>
            </p:txBody>
          </p:sp>
          <p:sp>
            <p:nvSpPr>
              <p:cNvPr id="1801" name="Shape 1801"/>
              <p:cNvSpPr/>
              <p:nvPr/>
            </p:nvSpPr>
            <p:spPr>
              <a:xfrm>
                <a:off x="1444136" y="573"/>
                <a:ext cx="1421252"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集中配置</a:t>
                </a:r>
              </a:p>
            </p:txBody>
          </p:sp>
        </p:grpSp>
      </p:grpSp>
      <p:sp>
        <p:nvSpPr>
          <p:cNvPr id="1804" name="Shape 1804"/>
          <p:cNvSpPr/>
          <p:nvPr/>
        </p:nvSpPr>
        <p:spPr>
          <a:xfrm>
            <a:off x="363625" y="3299609"/>
            <a:ext cx="1666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接入层</a:t>
            </a:r>
          </a:p>
        </p:txBody>
      </p:sp>
      <p:grpSp>
        <p:nvGrpSpPr>
          <p:cNvPr id="1808" name="Group 1808"/>
          <p:cNvGrpSpPr/>
          <p:nvPr/>
        </p:nvGrpSpPr>
        <p:grpSpPr>
          <a:xfrm>
            <a:off x="5385706" y="2230574"/>
            <a:ext cx="1096335" cy="676284"/>
            <a:chOff x="548166" y="0"/>
            <a:chExt cx="1096333" cy="676283"/>
          </a:xfrm>
        </p:grpSpPr>
        <p:sp>
          <p:nvSpPr>
            <p:cNvPr id="1805" name="Shape 1805"/>
            <p:cNvSpPr/>
            <p:nvPr/>
          </p:nvSpPr>
          <p:spPr>
            <a:xfrm flipH="1">
              <a:off x="1096333"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06" name="Shape 1806"/>
            <p:cNvSpPr/>
            <p:nvPr/>
          </p:nvSpPr>
          <p:spPr>
            <a:xfrm flipH="1">
              <a:off x="548166"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07" name="Shape 1807"/>
            <p:cNvSpPr/>
            <p:nvPr/>
          </p:nvSpPr>
          <p:spPr>
            <a:xfrm>
              <a:off x="1644500"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0" name="Shape 1810"/>
          <p:cNvSpPr/>
          <p:nvPr>
            <p:ph type="sldNum" sz="quarter" idx="2"/>
          </p:nvPr>
        </p:nvSpPr>
        <p:spPr>
          <a:xfrm>
            <a:off x="12421141" y="9258300"/>
            <a:ext cx="203405"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1" name="Shape 1811"/>
          <p:cNvSpPr/>
          <p:nvPr/>
        </p:nvSpPr>
        <p:spPr>
          <a:xfrm>
            <a:off x="3912718" y="2469744"/>
            <a:ext cx="6449364" cy="410197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rPr>
                <a:latin typeface="Calibri"/>
                <a:ea typeface="Calibri"/>
                <a:cs typeface="Calibri"/>
                <a:sym typeface="Calibri"/>
              </a:rPr>
              <a:t>微服务</a:t>
            </a:r>
            <a:r>
              <a:t>架构的核心</a:t>
            </a:r>
            <a:endParaRPr>
              <a:latin typeface="Calibri"/>
              <a:ea typeface="Calibri"/>
              <a:cs typeface="Calibri"/>
              <a:sym typeface="Calibri"/>
            </a:endParaRPr>
          </a:p>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t>微服务架构生态系统</a:t>
            </a:r>
          </a:p>
          <a:p>
            <a:pPr lvl="2" marL="415192" indent="-415192" defTabSz="584200">
              <a:lnSpc>
                <a:spcPct val="150000"/>
              </a:lnSpc>
              <a:spcBef>
                <a:spcPts val="1200"/>
              </a:spcBef>
              <a:buClr>
                <a:srgbClr val="00B56E"/>
              </a:buClr>
              <a:buSzPct val="100000"/>
              <a:buFont typeface="Lucida Grande"/>
              <a:buChar char="■"/>
              <a:defRPr sz="5000">
                <a:solidFill>
                  <a:srgbClr val="00B56E"/>
                </a:solidFill>
                <a:latin typeface="+mn-lt"/>
                <a:ea typeface="+mn-ea"/>
                <a:cs typeface="+mn-cs"/>
                <a:sym typeface="Helvetica"/>
              </a:defRPr>
            </a:pPr>
            <a:r>
              <a:t>微服务实施参考模型</a:t>
            </a:r>
          </a:p>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t>参考模型的应用案例</a:t>
            </a:r>
          </a:p>
        </p:txBody>
      </p:sp>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3" name="Shape 1813"/>
          <p:cNvSpPr/>
          <p:nvPr>
            <p:ph type="sldNum" sz="quarter" idx="2"/>
          </p:nvPr>
        </p:nvSpPr>
        <p:spPr>
          <a:xfrm>
            <a:off x="12421141" y="9258300"/>
            <a:ext cx="203405"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4" name="Shape 1814"/>
          <p:cNvSpPr/>
          <p:nvPr/>
        </p:nvSpPr>
        <p:spPr>
          <a:xfrm>
            <a:off x="3912718" y="2469744"/>
            <a:ext cx="6449364" cy="410197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rPr>
                <a:latin typeface="Calibri"/>
                <a:ea typeface="Calibri"/>
                <a:cs typeface="Calibri"/>
                <a:sym typeface="Calibri"/>
              </a:rPr>
              <a:t>微服务</a:t>
            </a:r>
            <a:r>
              <a:t>架构的核心</a:t>
            </a:r>
            <a:endParaRPr>
              <a:latin typeface="Calibri"/>
              <a:ea typeface="Calibri"/>
              <a:cs typeface="Calibri"/>
              <a:sym typeface="Calibri"/>
            </a:endParaRPr>
          </a:p>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t>微服务架构生态系统</a:t>
            </a:r>
          </a:p>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t>微服务实施参考模型</a:t>
            </a:r>
          </a:p>
          <a:p>
            <a:pPr lvl="2" marL="415192" indent="-415192" defTabSz="584200">
              <a:lnSpc>
                <a:spcPct val="150000"/>
              </a:lnSpc>
              <a:spcBef>
                <a:spcPts val="1200"/>
              </a:spcBef>
              <a:buClr>
                <a:srgbClr val="00B56E"/>
              </a:buClr>
              <a:buSzPct val="100000"/>
              <a:buFont typeface="Lucida Grande"/>
              <a:buChar char="■"/>
              <a:defRPr sz="5000">
                <a:solidFill>
                  <a:srgbClr val="00B56E"/>
                </a:solidFill>
                <a:latin typeface="+mn-lt"/>
                <a:ea typeface="+mn-ea"/>
                <a:cs typeface="+mn-cs"/>
                <a:sym typeface="Helvetica"/>
              </a:defRPr>
            </a:pPr>
            <a:r>
              <a:t>参考模型的应用案例</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7" name="Shape 307"/>
          <p:cNvSpPr/>
          <p:nvPr/>
        </p:nvSpPr>
        <p:spPr>
          <a:xfrm>
            <a:off x="3281425" y="1218193"/>
            <a:ext cx="64419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什么是微服务架构</a:t>
            </a:r>
          </a:p>
        </p:txBody>
      </p:sp>
      <p:pic>
        <p:nvPicPr>
          <p:cNvPr id="308" name="pasted-image.png"/>
          <p:cNvPicPr>
            <a:picLocks noChangeAspect="1"/>
          </p:cNvPicPr>
          <p:nvPr/>
        </p:nvPicPr>
        <p:blipFill>
          <a:blip r:embed="rId2">
            <a:extLst/>
          </a:blip>
          <a:stretch>
            <a:fillRect/>
          </a:stretch>
        </p:blipFill>
        <p:spPr>
          <a:xfrm>
            <a:off x="0" y="3172234"/>
            <a:ext cx="13004800" cy="3766243"/>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p:nvPr>
        </p:nvSpPr>
        <p:spPr>
          <a:xfrm>
            <a:off x="380999" y="234949"/>
            <a:ext cx="12242801" cy="984251"/>
          </a:xfrm>
          <a:prstGeom prst="rect">
            <a:avLst/>
          </a:prstGeom>
        </p:spPr>
        <p:txBody>
          <a:bodyPr/>
          <a:lstStyle>
            <a:lvl1pPr>
              <a:defRPr b="0" spc="-280" sz="7000"/>
            </a:lvl1pPr>
          </a:lstStyle>
          <a:p>
            <a:pPr/>
            <a:r>
              <a:t>微服务架构</a:t>
            </a:r>
          </a:p>
        </p:txBody>
      </p:sp>
      <p:sp>
        <p:nvSpPr>
          <p:cNvPr id="311" name="Shape 31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2" name="Shape 312"/>
          <p:cNvSpPr/>
          <p:nvPr/>
        </p:nvSpPr>
        <p:spPr>
          <a:xfrm>
            <a:off x="8755238" y="3432722"/>
            <a:ext cx="3221110"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i="1"/>
            </a:lvl1pPr>
          </a:lstStyle>
          <a:p>
            <a:pPr/>
            <a:r>
              <a:t>Martin Fowler, Mar 2014</a:t>
            </a:r>
          </a:p>
        </p:txBody>
      </p:sp>
      <p:pic>
        <p:nvPicPr>
          <p:cNvPr id="313" name="pasted-image.png"/>
          <p:cNvPicPr>
            <a:picLocks noChangeAspect="1"/>
          </p:cNvPicPr>
          <p:nvPr/>
        </p:nvPicPr>
        <p:blipFill>
          <a:blip r:embed="rId2">
            <a:extLst/>
          </a:blip>
          <a:stretch>
            <a:fillRect/>
          </a:stretch>
        </p:blipFill>
        <p:spPr>
          <a:xfrm>
            <a:off x="721723" y="2032623"/>
            <a:ext cx="2760120" cy="2104995"/>
          </a:xfrm>
          <a:prstGeom prst="rect">
            <a:avLst/>
          </a:prstGeom>
          <a:ln w="12700">
            <a:miter lim="400000"/>
          </a:ln>
        </p:spPr>
      </p:pic>
      <p:sp>
        <p:nvSpPr>
          <p:cNvPr id="314" name="Shape 314"/>
          <p:cNvSpPr/>
          <p:nvPr/>
        </p:nvSpPr>
        <p:spPr>
          <a:xfrm>
            <a:off x="3679902" y="2791496"/>
            <a:ext cx="6823086" cy="599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3000"/>
            </a:lvl1pPr>
          </a:lstStyle>
          <a:p>
            <a:pPr/>
            <a:r>
              <a:t>Microservices - the new architectural style</a:t>
            </a:r>
          </a:p>
        </p:txBody>
      </p:sp>
      <p:sp>
        <p:nvSpPr>
          <p:cNvPr id="315" name="Shape 315"/>
          <p:cNvSpPr/>
          <p:nvPr/>
        </p:nvSpPr>
        <p:spPr>
          <a:xfrm>
            <a:off x="522600" y="4567159"/>
            <a:ext cx="11959600" cy="3432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584200">
              <a:defRPr sz="3000">
                <a:latin typeface="Lucida Grande"/>
                <a:ea typeface="Lucida Grande"/>
                <a:cs typeface="Lucida Grande"/>
                <a:sym typeface="Lucida Grande"/>
              </a:defRPr>
            </a:pPr>
            <a:r>
              <a:t>微服务架构是一种架构模式，它提倡将单一应用程序划分成</a:t>
            </a:r>
            <a:r>
              <a:rPr b="1">
                <a:solidFill>
                  <a:srgbClr val="D93F2A"/>
                </a:solidFill>
              </a:rPr>
              <a:t>一组小的服务</a:t>
            </a:r>
            <a:r>
              <a:t>，服务之间互相协调、互相配合，为用户提供最终价值。</a:t>
            </a:r>
          </a:p>
          <a:p>
            <a:pPr defTabSz="584200">
              <a:defRPr sz="3000">
                <a:latin typeface="Lucida Grande"/>
                <a:ea typeface="Lucida Grande"/>
                <a:cs typeface="Lucida Grande"/>
                <a:sym typeface="Lucida Grande"/>
              </a:defRPr>
            </a:pPr>
          </a:p>
          <a:p>
            <a:pPr defTabSz="584200">
              <a:defRPr sz="3000">
                <a:latin typeface="Lucida Grande"/>
                <a:ea typeface="Lucida Grande"/>
                <a:cs typeface="Lucida Grande"/>
                <a:sym typeface="Lucida Grande"/>
              </a:defRPr>
            </a:pPr>
            <a:r>
              <a:t>每个服务运行在其</a:t>
            </a:r>
            <a:r>
              <a:rPr b="1">
                <a:solidFill>
                  <a:srgbClr val="D93F2A"/>
                </a:solidFill>
              </a:rPr>
              <a:t>独立的进程中</a:t>
            </a:r>
            <a:r>
              <a:t>，服务与服务间采用</a:t>
            </a:r>
            <a:r>
              <a:rPr b="1">
                <a:solidFill>
                  <a:srgbClr val="D93F2A"/>
                </a:solidFill>
              </a:rPr>
              <a:t>轻量级的通信机制</a:t>
            </a:r>
            <a:r>
              <a:t>互相协作（通常是基于HTTP协议的RESTful API）。</a:t>
            </a:r>
          </a:p>
          <a:p>
            <a:pPr defTabSz="584200">
              <a:defRPr sz="3000">
                <a:latin typeface="Lucida Grande"/>
                <a:ea typeface="Lucida Grande"/>
                <a:cs typeface="Lucida Grande"/>
                <a:sym typeface="Lucida Grande"/>
              </a:defRPr>
            </a:pPr>
          </a:p>
          <a:p>
            <a:pPr defTabSz="584200">
              <a:defRPr sz="3000">
                <a:latin typeface="Lucida Grande"/>
                <a:ea typeface="Lucida Grande"/>
                <a:cs typeface="Lucida Grande"/>
                <a:sym typeface="Lucida Grande"/>
              </a:defRPr>
            </a:pPr>
            <a:r>
              <a:t>每个服务都围绕着具体业务进行构建，并且能够</a:t>
            </a:r>
            <a:r>
              <a:rPr b="1">
                <a:solidFill>
                  <a:srgbClr val="D93F2A"/>
                </a:solidFill>
              </a:rPr>
              <a:t>被独立的部署</a:t>
            </a:r>
            <a:r>
              <a:t>到生产环境、类生产环境等。</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17" name="Shape 317"/>
          <p:cNvSpPr/>
          <p:nvPr>
            <p:ph type="sldNum" sz="quarter" idx="2"/>
          </p:nvPr>
        </p:nvSpPr>
        <p:spPr>
          <a:xfrm>
            <a:off x="10892866" y="8162925"/>
            <a:ext cx="201143"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8" name="image20.png"/>
          <p:cNvPicPr>
            <a:picLocks noChangeAspect="1"/>
          </p:cNvPicPr>
          <p:nvPr/>
        </p:nvPicPr>
        <p:blipFill>
          <a:blip r:embed="rId2">
            <a:extLst/>
          </a:blip>
          <a:stretch>
            <a:fillRect/>
          </a:stretch>
        </p:blipFill>
        <p:spPr>
          <a:xfrm>
            <a:off x="1762180" y="1169832"/>
            <a:ext cx="4277081" cy="5521012"/>
          </a:xfrm>
          <a:prstGeom prst="rect">
            <a:avLst/>
          </a:prstGeom>
          <a:ln w="12700">
            <a:miter lim="400000"/>
          </a:ln>
        </p:spPr>
      </p:pic>
      <p:sp>
        <p:nvSpPr>
          <p:cNvPr id="319" name="Shape 319"/>
          <p:cNvSpPr/>
          <p:nvPr/>
        </p:nvSpPr>
        <p:spPr>
          <a:xfrm>
            <a:off x="1635123" y="6928804"/>
            <a:ext cx="5647360" cy="603290"/>
          </a:xfrm>
          <a:prstGeom prst="rect">
            <a:avLst/>
          </a:prstGeom>
          <a:solidFill>
            <a:srgbClr val="D0D618"/>
          </a:solidFill>
          <a:ln w="3175">
            <a:miter lim="400000"/>
          </a:ln>
        </p:spPr>
        <p:txBody>
          <a:bodyPr lIns="38100" tIns="38100" rIns="38100" bIns="38100" anchor="ctr"/>
          <a:lstStyle/>
          <a:p>
            <a:pPr algn="ctr">
              <a:defRPr sz="2800"/>
            </a:pPr>
          </a:p>
        </p:txBody>
      </p:sp>
      <p:sp>
        <p:nvSpPr>
          <p:cNvPr id="320" name="Shape 320"/>
          <p:cNvSpPr/>
          <p:nvPr/>
        </p:nvSpPr>
        <p:spPr>
          <a:xfrm>
            <a:off x="1931161" y="6967672"/>
            <a:ext cx="6680595" cy="529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defRPr sz="3400">
                <a:latin typeface="Helvetica Neue Bold Condensed"/>
                <a:ea typeface="Helvetica Neue Bold Condensed"/>
                <a:cs typeface="Helvetica Neue Bold Condensed"/>
                <a:sym typeface="Helvetica Neue Bold Condensed"/>
              </a:defRPr>
            </a:lvl1pPr>
          </a:lstStyle>
          <a:p>
            <a:pPr>
              <a:defRPr sz="1400"/>
            </a:pPr>
            <a:r>
              <a:rPr sz="3400"/>
              <a:t>什么是微服务？</a:t>
            </a:r>
          </a:p>
        </p:txBody>
      </p:sp>
      <p:sp>
        <p:nvSpPr>
          <p:cNvPr id="321" name="Shape 321"/>
          <p:cNvSpPr/>
          <p:nvPr/>
        </p:nvSpPr>
        <p:spPr>
          <a:xfrm>
            <a:off x="6375948" y="2118147"/>
            <a:ext cx="2557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sz="4000">
                <a:latin typeface="+mn-lt"/>
                <a:ea typeface="+mn-ea"/>
                <a:cs typeface="+mn-cs"/>
                <a:sym typeface="Helvetica"/>
              </a:defRPr>
            </a:pPr>
            <a:r>
              <a:rPr>
                <a:latin typeface="Calibri"/>
                <a:ea typeface="Calibri"/>
                <a:cs typeface="Calibri"/>
                <a:sym typeface="Calibri"/>
              </a:rPr>
              <a:t>小</a:t>
            </a:r>
            <a:r>
              <a:t>的服务</a:t>
            </a:r>
          </a:p>
        </p:txBody>
      </p:sp>
      <p:sp>
        <p:nvSpPr>
          <p:cNvPr id="322" name="Shape 322"/>
          <p:cNvSpPr/>
          <p:nvPr/>
        </p:nvSpPr>
        <p:spPr>
          <a:xfrm>
            <a:off x="6375948" y="3079961"/>
            <a:ext cx="3573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独立的进程中</a:t>
            </a:r>
          </a:p>
        </p:txBody>
      </p:sp>
      <p:sp>
        <p:nvSpPr>
          <p:cNvPr id="323" name="Shape 323"/>
          <p:cNvSpPr/>
          <p:nvPr/>
        </p:nvSpPr>
        <p:spPr>
          <a:xfrm>
            <a:off x="6375948" y="3988942"/>
            <a:ext cx="4081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轻量级通信机制</a:t>
            </a:r>
          </a:p>
        </p:txBody>
      </p:sp>
      <p:sp>
        <p:nvSpPr>
          <p:cNvPr id="324" name="Shape 324"/>
          <p:cNvSpPr/>
          <p:nvPr/>
        </p:nvSpPr>
        <p:spPr>
          <a:xfrm>
            <a:off x="6375948" y="4904280"/>
            <a:ext cx="2122698"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4000">
                <a:solidFill>
                  <a:srgbClr val="DDDDDD"/>
                </a:solidFill>
              </a:defRPr>
            </a:pPr>
            <a:r>
              <a:t>松耦合</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title"/>
          </p:nvPr>
        </p:nvSpPr>
        <p:spPr>
          <a:prstGeom prst="rect">
            <a:avLst/>
          </a:prstGeom>
        </p:spPr>
        <p:txBody>
          <a:bodyPr/>
          <a:lstStyle/>
          <a:p>
            <a:pPr defTabSz="519937">
              <a:defRPr i="1" spc="-170" sz="4272"/>
            </a:pPr>
            <a:r>
              <a:t>多</a:t>
            </a:r>
            <a:r>
              <a:rPr spc="-227" sz="5696"/>
              <a:t>小</a:t>
            </a:r>
            <a:r>
              <a:t>？</a:t>
            </a:r>
          </a:p>
        </p:txBody>
      </p:sp>
      <p:sp>
        <p:nvSpPr>
          <p:cNvPr id="327" name="Shape 327"/>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8" name="Shape 328"/>
          <p:cNvSpPr/>
          <p:nvPr/>
        </p:nvSpPr>
        <p:spPr>
          <a:xfrm>
            <a:off x="2738481" y="3067781"/>
            <a:ext cx="27928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代码行数?</a:t>
            </a:r>
          </a:p>
        </p:txBody>
      </p:sp>
      <p:sp>
        <p:nvSpPr>
          <p:cNvPr id="329" name="Shape 329"/>
          <p:cNvSpPr/>
          <p:nvPr/>
        </p:nvSpPr>
        <p:spPr>
          <a:xfrm>
            <a:off x="2738481" y="4076324"/>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重写时间？</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title"/>
          </p:nvPr>
        </p:nvSpPr>
        <p:spPr>
          <a:prstGeom prst="rect">
            <a:avLst/>
          </a:prstGeom>
        </p:spPr>
        <p:txBody>
          <a:bodyPr/>
          <a:lstStyle/>
          <a:p>
            <a:pPr defTabSz="519937">
              <a:defRPr i="1" spc="-170" sz="4272"/>
            </a:pPr>
            <a:r>
              <a:t>多</a:t>
            </a:r>
            <a:r>
              <a:rPr spc="-227" sz="5696"/>
              <a:t>小</a:t>
            </a:r>
            <a:r>
              <a:t>？</a:t>
            </a:r>
          </a:p>
        </p:txBody>
      </p:sp>
      <p:sp>
        <p:nvSpPr>
          <p:cNvPr id="332" name="Shape 332"/>
          <p:cNvSpPr/>
          <p:nvPr/>
        </p:nvSpPr>
        <p:spPr>
          <a:xfrm>
            <a:off x="2176662" y="3345414"/>
            <a:ext cx="8651476" cy="68923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indent="0" defTabSz="584200">
              <a:spcBef>
                <a:spcPts val="1200"/>
              </a:spcBef>
              <a:buClr>
                <a:srgbClr val="00B56E"/>
              </a:buClr>
              <a:buFont typeface="Lucida Grande"/>
              <a:defRPr sz="4700">
                <a:latin typeface="+mn-lt"/>
                <a:ea typeface="+mn-ea"/>
                <a:cs typeface="+mn-cs"/>
                <a:sym typeface="Helvetica"/>
              </a:defRPr>
            </a:pPr>
            <a:r>
              <a:rPr b="1">
                <a:solidFill>
                  <a:srgbClr val="00B56E"/>
                </a:solidFill>
              </a:rPr>
              <a:t>细粒度</a:t>
            </a:r>
            <a:r>
              <a:t>可</a:t>
            </a:r>
            <a:r>
              <a:rPr b="1">
                <a:solidFill>
                  <a:srgbClr val="00B56E"/>
                </a:solidFill>
              </a:rPr>
              <a:t>独立交付</a:t>
            </a:r>
            <a:r>
              <a:t>的</a:t>
            </a:r>
            <a:r>
              <a:rPr b="1">
                <a:solidFill>
                  <a:srgbClr val="00B56E"/>
                </a:solidFill>
              </a:rPr>
              <a:t>业务单元</a:t>
            </a:r>
          </a:p>
        </p:txBody>
      </p:sp>
      <p:pic>
        <p:nvPicPr>
          <p:cNvPr id="333" name="pasted-image.png"/>
          <p:cNvPicPr>
            <a:picLocks noChangeAspect="1"/>
          </p:cNvPicPr>
          <p:nvPr/>
        </p:nvPicPr>
        <p:blipFill>
          <a:blip r:embed="rId2">
            <a:extLst/>
          </a:blip>
          <a:stretch>
            <a:fillRect/>
          </a:stretch>
        </p:blipFill>
        <p:spPr>
          <a:xfrm>
            <a:off x="4394510" y="4511138"/>
            <a:ext cx="4345883" cy="3242698"/>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35" name="Shape 335"/>
          <p:cNvSpPr/>
          <p:nvPr>
            <p:ph type="title"/>
          </p:nvPr>
        </p:nvSpPr>
        <p:spPr>
          <a:prstGeom prst="rect">
            <a:avLst/>
          </a:prstGeom>
        </p:spPr>
        <p:txBody>
          <a:bodyPr/>
          <a:lstStyle/>
          <a:p>
            <a:pPr defTabSz="519937">
              <a:defRPr i="1" spc="-170" sz="4272"/>
            </a:pPr>
            <a:r>
              <a:t>多</a:t>
            </a:r>
            <a:r>
              <a:rPr spc="-227" sz="5696"/>
              <a:t>小</a:t>
            </a:r>
            <a:r>
              <a:t>？</a:t>
            </a:r>
          </a:p>
        </p:txBody>
      </p:sp>
      <p:grpSp>
        <p:nvGrpSpPr>
          <p:cNvPr id="343" name="Group 343"/>
          <p:cNvGrpSpPr/>
          <p:nvPr/>
        </p:nvGrpSpPr>
        <p:grpSpPr>
          <a:xfrm>
            <a:off x="1807222" y="5097049"/>
            <a:ext cx="9390356" cy="1973867"/>
            <a:chOff x="0" y="0"/>
            <a:chExt cx="9390354" cy="1973866"/>
          </a:xfrm>
        </p:grpSpPr>
        <p:sp>
          <p:nvSpPr>
            <p:cNvPr id="336" name="Shape 336"/>
            <p:cNvSpPr/>
            <p:nvPr/>
          </p:nvSpPr>
          <p:spPr>
            <a:xfrm>
              <a:off x="0" y="1370870"/>
              <a:ext cx="3065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协作成本高</a:t>
              </a:r>
            </a:p>
          </p:txBody>
        </p:sp>
        <p:sp>
          <p:nvSpPr>
            <p:cNvPr id="337" name="Shape 337"/>
            <p:cNvSpPr/>
            <p:nvPr/>
          </p:nvSpPr>
          <p:spPr>
            <a:xfrm>
              <a:off x="13173" y="864003"/>
              <a:ext cx="2557430"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灵活性好</a:t>
              </a:r>
            </a:p>
          </p:txBody>
        </p:sp>
        <p:sp>
          <p:nvSpPr>
            <p:cNvPr id="338" name="Shape 338"/>
            <p:cNvSpPr/>
            <p:nvPr/>
          </p:nvSpPr>
          <p:spPr>
            <a:xfrm>
              <a:off x="6324926" y="1370870"/>
              <a:ext cx="3065430"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维护成本高</a:t>
              </a:r>
            </a:p>
          </p:txBody>
        </p:sp>
        <p:sp>
          <p:nvSpPr>
            <p:cNvPr id="339" name="Shape 339"/>
            <p:cNvSpPr/>
            <p:nvPr/>
          </p:nvSpPr>
          <p:spPr>
            <a:xfrm>
              <a:off x="6324677" y="850456"/>
              <a:ext cx="2557430" cy="602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复杂度高</a:t>
              </a:r>
            </a:p>
          </p:txBody>
        </p:sp>
        <p:sp>
          <p:nvSpPr>
            <p:cNvPr id="340" name="Shape 340"/>
            <p:cNvSpPr/>
            <p:nvPr/>
          </p:nvSpPr>
          <p:spPr>
            <a:xfrm>
              <a:off x="381000" y="55344"/>
              <a:ext cx="1668950" cy="7334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ctr" defTabSz="519937">
                <a:lnSpc>
                  <a:spcPct val="70000"/>
                </a:lnSpc>
                <a:defRPr b="1" cap="all" i="1" spc="-227" sz="5696">
                  <a:solidFill>
                    <a:srgbClr val="00B56E"/>
                  </a:solidFill>
                  <a:latin typeface="+mn-lt"/>
                  <a:ea typeface="+mn-ea"/>
                  <a:cs typeface="+mn-cs"/>
                  <a:sym typeface="Helvetica"/>
                </a:defRPr>
              </a:lvl1pPr>
            </a:lstStyle>
            <a:p>
              <a:pPr>
                <a:defRPr spc="-170" sz="4272"/>
              </a:pPr>
              <a:r>
                <a:rPr spc="-227" sz="5696"/>
                <a:t>小</a:t>
              </a:r>
            </a:p>
          </p:txBody>
        </p:sp>
        <p:sp>
          <p:nvSpPr>
            <p:cNvPr id="341" name="Shape 341"/>
            <p:cNvSpPr/>
            <p:nvPr/>
          </p:nvSpPr>
          <p:spPr>
            <a:xfrm>
              <a:off x="6865255" y="0"/>
              <a:ext cx="1668950" cy="7334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ctr" defTabSz="519937">
                <a:lnSpc>
                  <a:spcPct val="70000"/>
                </a:lnSpc>
                <a:defRPr b="1" cap="all" i="1" spc="-227" sz="5696">
                  <a:solidFill>
                    <a:srgbClr val="00B56E"/>
                  </a:solidFill>
                  <a:latin typeface="+mn-lt"/>
                  <a:ea typeface="+mn-ea"/>
                  <a:cs typeface="+mn-cs"/>
                  <a:sym typeface="Helvetica"/>
                </a:defRPr>
              </a:lvl1pPr>
            </a:lstStyle>
            <a:p>
              <a:pPr>
                <a:defRPr spc="-170" sz="4272"/>
              </a:pPr>
              <a:r>
                <a:rPr spc="-227" sz="5696"/>
                <a:t>大</a:t>
              </a:r>
            </a:p>
          </p:txBody>
        </p:sp>
        <p:pic>
          <p:nvPicPr>
            <p:cNvPr id="342" name=""/>
            <p:cNvPicPr>
              <a:picLocks noChangeAspect="0"/>
            </p:cNvPicPr>
            <p:nvPr/>
          </p:nvPicPr>
          <p:blipFill>
            <a:blip r:embed="rId2">
              <a:extLst/>
            </a:blip>
            <a:stretch>
              <a:fillRect/>
            </a:stretch>
          </p:blipFill>
          <p:spPr>
            <a:xfrm>
              <a:off x="1992862" y="230036"/>
              <a:ext cx="5009047" cy="411136"/>
            </a:xfrm>
            <a:prstGeom prst="rect">
              <a:avLst/>
            </a:prstGeom>
            <a:effectLst>
              <a:outerShdw sx="100000" sy="100000" kx="0" ky="0" algn="b" rotWithShape="0" blurRad="25400" dist="12700" dir="5400000">
                <a:srgbClr val="000000">
                  <a:alpha val="38000"/>
                </a:srgbClr>
              </a:outerShdw>
            </a:effectLst>
          </p:spPr>
        </p:pic>
      </p:grpSp>
      <p:sp>
        <p:nvSpPr>
          <p:cNvPr id="344" name="Shape 344"/>
          <p:cNvSpPr/>
          <p:nvPr/>
        </p:nvSpPr>
        <p:spPr>
          <a:xfrm>
            <a:off x="2176662" y="3345414"/>
            <a:ext cx="8651476" cy="68923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indent="0" defTabSz="584200">
              <a:spcBef>
                <a:spcPts val="1200"/>
              </a:spcBef>
              <a:buClr>
                <a:srgbClr val="00B56E"/>
              </a:buClr>
              <a:buFont typeface="Lucida Grande"/>
              <a:defRPr sz="4700">
                <a:latin typeface="+mn-lt"/>
                <a:ea typeface="+mn-ea"/>
                <a:cs typeface="+mn-cs"/>
                <a:sym typeface="Helvetica"/>
              </a:defRPr>
            </a:pPr>
            <a:r>
              <a:rPr b="1">
                <a:solidFill>
                  <a:srgbClr val="00B56E"/>
                </a:solidFill>
              </a:rPr>
              <a:t>细粒度</a:t>
            </a:r>
            <a:r>
              <a:t>可</a:t>
            </a:r>
            <a:r>
              <a:rPr b="1">
                <a:solidFill>
                  <a:srgbClr val="00B56E"/>
                </a:solidFill>
              </a:rPr>
              <a:t>独立交付</a:t>
            </a:r>
            <a:r>
              <a:t>的</a:t>
            </a:r>
            <a:r>
              <a:rPr b="1">
                <a:solidFill>
                  <a:srgbClr val="00B56E"/>
                </a:solidFill>
              </a:rPr>
              <a:t>业务单元</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46" name="Shape 346"/>
          <p:cNvSpPr/>
          <p:nvPr>
            <p:ph type="sldNum" sz="quarter" idx="2"/>
          </p:nvPr>
        </p:nvSpPr>
        <p:spPr>
          <a:xfrm>
            <a:off x="10892866" y="8162925"/>
            <a:ext cx="201143"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7" name="image20.png"/>
          <p:cNvPicPr>
            <a:picLocks noChangeAspect="1"/>
          </p:cNvPicPr>
          <p:nvPr/>
        </p:nvPicPr>
        <p:blipFill>
          <a:blip r:embed="rId2">
            <a:extLst/>
          </a:blip>
          <a:stretch>
            <a:fillRect/>
          </a:stretch>
        </p:blipFill>
        <p:spPr>
          <a:xfrm>
            <a:off x="1762180" y="1169832"/>
            <a:ext cx="4277081" cy="5521012"/>
          </a:xfrm>
          <a:prstGeom prst="rect">
            <a:avLst/>
          </a:prstGeom>
          <a:ln w="12700">
            <a:miter lim="400000"/>
          </a:ln>
        </p:spPr>
      </p:pic>
      <p:sp>
        <p:nvSpPr>
          <p:cNvPr id="348" name="Shape 348"/>
          <p:cNvSpPr/>
          <p:nvPr/>
        </p:nvSpPr>
        <p:spPr>
          <a:xfrm>
            <a:off x="1635123" y="6928804"/>
            <a:ext cx="5647360" cy="603290"/>
          </a:xfrm>
          <a:prstGeom prst="rect">
            <a:avLst/>
          </a:prstGeom>
          <a:solidFill>
            <a:srgbClr val="D0D618"/>
          </a:solidFill>
          <a:ln w="3175">
            <a:miter lim="400000"/>
          </a:ln>
        </p:spPr>
        <p:txBody>
          <a:bodyPr lIns="38100" tIns="38100" rIns="38100" bIns="38100" anchor="ctr"/>
          <a:lstStyle/>
          <a:p>
            <a:pPr algn="ctr">
              <a:defRPr sz="2800"/>
            </a:pPr>
          </a:p>
        </p:txBody>
      </p:sp>
      <p:sp>
        <p:nvSpPr>
          <p:cNvPr id="349" name="Shape 349"/>
          <p:cNvSpPr/>
          <p:nvPr/>
        </p:nvSpPr>
        <p:spPr>
          <a:xfrm>
            <a:off x="1931161" y="6967672"/>
            <a:ext cx="6680595" cy="529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defRPr sz="3400">
                <a:latin typeface="Helvetica Neue Bold Condensed"/>
                <a:ea typeface="Helvetica Neue Bold Condensed"/>
                <a:cs typeface="Helvetica Neue Bold Condensed"/>
                <a:sym typeface="Helvetica Neue Bold Condensed"/>
              </a:defRPr>
            </a:lvl1pPr>
          </a:lstStyle>
          <a:p>
            <a:pPr>
              <a:defRPr sz="1400"/>
            </a:pPr>
            <a:r>
              <a:rPr sz="3400"/>
              <a:t>什么是微服务？</a:t>
            </a:r>
          </a:p>
        </p:txBody>
      </p:sp>
      <p:sp>
        <p:nvSpPr>
          <p:cNvPr id="350" name="Shape 350"/>
          <p:cNvSpPr/>
          <p:nvPr/>
        </p:nvSpPr>
        <p:spPr>
          <a:xfrm>
            <a:off x="6375948" y="2118147"/>
            <a:ext cx="38150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小, 且职责单一</a:t>
            </a:r>
          </a:p>
        </p:txBody>
      </p:sp>
      <p:sp>
        <p:nvSpPr>
          <p:cNvPr id="351" name="Shape 351"/>
          <p:cNvSpPr/>
          <p:nvPr/>
        </p:nvSpPr>
        <p:spPr>
          <a:xfrm>
            <a:off x="6375948" y="3079961"/>
            <a:ext cx="3573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独立的进程中</a:t>
            </a:r>
          </a:p>
        </p:txBody>
      </p:sp>
      <p:sp>
        <p:nvSpPr>
          <p:cNvPr id="352" name="Shape 352"/>
          <p:cNvSpPr/>
          <p:nvPr/>
        </p:nvSpPr>
        <p:spPr>
          <a:xfrm>
            <a:off x="6375948" y="3988942"/>
            <a:ext cx="4081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轻量级通信机制</a:t>
            </a:r>
          </a:p>
        </p:txBody>
      </p:sp>
      <p:sp>
        <p:nvSpPr>
          <p:cNvPr id="353" name="Shape 353"/>
          <p:cNvSpPr/>
          <p:nvPr/>
        </p:nvSpPr>
        <p:spPr>
          <a:xfrm>
            <a:off x="6375948" y="4904280"/>
            <a:ext cx="2049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sz="4000">
                <a:solidFill>
                  <a:srgbClr val="DDDDDD"/>
                </a:solidFill>
                <a:latin typeface="+mn-lt"/>
                <a:ea typeface="+mn-ea"/>
                <a:cs typeface="+mn-cs"/>
                <a:sym typeface="Helvetica"/>
              </a:defRPr>
            </a:pPr>
            <a:r>
              <a:t>松耦合</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6" name="Shape 356"/>
          <p:cNvSpPr/>
          <p:nvPr>
            <p:ph type="title"/>
          </p:nvPr>
        </p:nvSpPr>
        <p:spPr>
          <a:prstGeom prst="rect">
            <a:avLst/>
          </a:prstGeom>
        </p:spPr>
        <p:txBody>
          <a:bodyPr/>
          <a:lstStyle>
            <a:lvl1pPr>
              <a:defRPr i="1"/>
            </a:lvl1pPr>
          </a:lstStyle>
          <a:p>
            <a:pPr/>
            <a:r>
              <a:t>进程共享</a:t>
            </a:r>
          </a:p>
        </p:txBody>
      </p:sp>
      <p:pic>
        <p:nvPicPr>
          <p:cNvPr id="357" name="pasted-image.png"/>
          <p:cNvPicPr>
            <a:picLocks noChangeAspect="1"/>
          </p:cNvPicPr>
          <p:nvPr/>
        </p:nvPicPr>
        <p:blipFill>
          <a:blip r:embed="rId2">
            <a:extLst/>
          </a:blip>
          <a:stretch>
            <a:fillRect/>
          </a:stretch>
        </p:blipFill>
        <p:spPr>
          <a:xfrm>
            <a:off x="4108397" y="3202505"/>
            <a:ext cx="5074764" cy="3800852"/>
          </a:xfrm>
          <a:prstGeom prst="rect">
            <a:avLst/>
          </a:prstGeom>
          <a:ln w="12700">
            <a:miter lim="400000"/>
          </a:ln>
        </p:spPr>
      </p:pic>
      <p:sp>
        <p:nvSpPr>
          <p:cNvPr id="358" name="Shape 358"/>
          <p:cNvSpPr/>
          <p:nvPr/>
        </p:nvSpPr>
        <p:spPr>
          <a:xfrm>
            <a:off x="8906969" y="5008536"/>
            <a:ext cx="2212579" cy="997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76" y="0"/>
                </a:moveTo>
                <a:cubicBezTo>
                  <a:pt x="3704" y="0"/>
                  <a:pt x="3402" y="671"/>
                  <a:pt x="3402" y="1495"/>
                </a:cubicBezTo>
                <a:lnTo>
                  <a:pt x="3402" y="9889"/>
                </a:lnTo>
                <a:lnTo>
                  <a:pt x="0" y="12871"/>
                </a:lnTo>
                <a:lnTo>
                  <a:pt x="3402" y="15852"/>
                </a:lnTo>
                <a:lnTo>
                  <a:pt x="3402" y="20114"/>
                </a:lnTo>
                <a:cubicBezTo>
                  <a:pt x="3402" y="20938"/>
                  <a:pt x="3704" y="21600"/>
                  <a:pt x="4076" y="21600"/>
                </a:cubicBezTo>
                <a:lnTo>
                  <a:pt x="20926" y="21600"/>
                </a:lnTo>
                <a:cubicBezTo>
                  <a:pt x="21298" y="21600"/>
                  <a:pt x="21600" y="20938"/>
                  <a:pt x="21600" y="20114"/>
                </a:cubicBezTo>
                <a:lnTo>
                  <a:pt x="21600" y="1495"/>
                </a:lnTo>
                <a:cubicBezTo>
                  <a:pt x="21600" y="671"/>
                  <a:pt x="21298" y="0"/>
                  <a:pt x="20926" y="0"/>
                </a:cubicBezTo>
                <a:lnTo>
                  <a:pt x="4076" y="0"/>
                </a:lnTo>
                <a:close/>
              </a:path>
            </a:pathLst>
          </a:cu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700">
                <a:solidFill>
                  <a:srgbClr val="FFFFFF"/>
                </a:solidFill>
              </a:defRPr>
            </a:lvl1pPr>
          </a:lstStyle>
          <a:p>
            <a:pPr/>
            <a:r>
              <a:t>进程</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6" name="pasted-image.tif"/>
          <p:cNvPicPr>
            <a:picLocks noChangeAspect="1"/>
          </p:cNvPicPr>
          <p:nvPr/>
        </p:nvPicPr>
        <p:blipFill>
          <a:blip r:embed="rId2">
            <a:extLst/>
          </a:blip>
          <a:stretch>
            <a:fillRect/>
          </a:stretch>
        </p:blipFill>
        <p:spPr>
          <a:xfrm>
            <a:off x="1044645" y="1485628"/>
            <a:ext cx="2655559" cy="2409384"/>
          </a:xfrm>
          <a:prstGeom prst="rect">
            <a:avLst/>
          </a:prstGeom>
          <a:ln w="12700">
            <a:miter lim="400000"/>
          </a:ln>
        </p:spPr>
      </p:pic>
      <p:sp>
        <p:nvSpPr>
          <p:cNvPr id="217" name="Shape 217"/>
          <p:cNvSpPr/>
          <p:nvPr/>
        </p:nvSpPr>
        <p:spPr>
          <a:xfrm>
            <a:off x="5151820" y="1510046"/>
            <a:ext cx="7470603" cy="220306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spcBef>
                <a:spcPts val="1000"/>
              </a:spcBef>
              <a:defRPr sz="4100"/>
            </a:pPr>
            <a:r>
              <a:t>中软软件工程技术专家</a:t>
            </a:r>
          </a:p>
          <a:p>
            <a:pPr>
              <a:spcBef>
                <a:spcPts val="1000"/>
              </a:spcBef>
              <a:defRPr sz="4100"/>
            </a:pPr>
            <a:r>
              <a:t>ThoughtWorks首席咨询师</a:t>
            </a:r>
          </a:p>
          <a:p>
            <a:pPr>
              <a:spcBef>
                <a:spcPts val="1000"/>
              </a:spcBef>
              <a:defRPr sz="4100"/>
            </a:pPr>
            <a:r>
              <a:t>Sybase Tech Leader</a:t>
            </a:r>
          </a:p>
        </p:txBody>
      </p:sp>
      <p:sp>
        <p:nvSpPr>
          <p:cNvPr id="218" name="Shape 218"/>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lvl1pPr defTabSz="830862"/>
          </a:lstStyle>
          <a:p>
            <a:pPr/>
            <a:fld id="{86CB4B4D-7CA3-9044-876B-883B54F8677D}" type="slidenum"/>
          </a:p>
        </p:txBody>
      </p:sp>
      <p:sp>
        <p:nvSpPr>
          <p:cNvPr id="219" name="Shape 219"/>
          <p:cNvSpPr/>
          <p:nvPr>
            <p:ph type="title"/>
          </p:nvPr>
        </p:nvSpPr>
        <p:spPr>
          <a:xfrm>
            <a:off x="380999" y="126576"/>
            <a:ext cx="12242801" cy="984251"/>
          </a:xfrm>
          <a:prstGeom prst="rect">
            <a:avLst/>
          </a:prstGeom>
        </p:spPr>
        <p:txBody>
          <a:bodyPr/>
          <a:lstStyle>
            <a:lvl1pPr defTabSz="830862">
              <a:defRPr spc="-280" sz="7000"/>
            </a:lvl1pPr>
          </a:lstStyle>
          <a:p>
            <a:pPr/>
            <a:r>
              <a:t>关于我</a:t>
            </a:r>
          </a:p>
        </p:txBody>
      </p:sp>
      <p:sp>
        <p:nvSpPr>
          <p:cNvPr id="220" name="Shape 220"/>
          <p:cNvSpPr/>
          <p:nvPr/>
        </p:nvSpPr>
        <p:spPr>
          <a:xfrm>
            <a:off x="5151965" y="5315863"/>
            <a:ext cx="7733190" cy="245675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230605" indent="-230605">
              <a:lnSpc>
                <a:spcPct val="150000"/>
              </a:lnSpc>
              <a:buSzPct val="100000"/>
              <a:buChar char="•"/>
              <a:defRPr sz="2300"/>
            </a:pPr>
            <a:r>
              <a:t>国内较早倡导和实践微服务的先行者</a:t>
            </a:r>
          </a:p>
          <a:p>
            <a:pPr marL="230605" indent="-230605">
              <a:lnSpc>
                <a:spcPct val="150000"/>
              </a:lnSpc>
              <a:buSzPct val="100000"/>
              <a:buChar char="•"/>
              <a:defRPr sz="2300"/>
            </a:pPr>
            <a:r>
              <a:t>精通敏捷/持续交付/DevOPS的核心理念、价值观和方法论</a:t>
            </a:r>
          </a:p>
          <a:p>
            <a:pPr marL="220578" indent="-220578">
              <a:lnSpc>
                <a:spcPct val="150000"/>
              </a:lnSpc>
              <a:buSzPct val="100000"/>
              <a:buChar char="•"/>
              <a:defRPr sz="2200"/>
            </a:pPr>
            <a:r>
              <a:t>对于自动化测试、持续集成、持续交付有丰富的实战经验</a:t>
            </a:r>
          </a:p>
          <a:p>
            <a:pPr marL="230605" indent="-230605">
              <a:lnSpc>
                <a:spcPct val="150000"/>
              </a:lnSpc>
              <a:buSzPct val="100000"/>
              <a:buChar char="•"/>
              <a:defRPr sz="2300"/>
            </a:pPr>
            <a:r>
              <a:t>西安DevOps Meetup# 联合发起人</a:t>
            </a:r>
          </a:p>
          <a:p>
            <a:pPr marL="230605" indent="-230605">
              <a:lnSpc>
                <a:spcPct val="150000"/>
              </a:lnSpc>
              <a:buSzPct val="100000"/>
              <a:buChar char="•"/>
              <a:defRPr sz="2300"/>
            </a:pPr>
            <a:r>
              <a:t>Global Day Of CodeRetreat西安的组织者</a:t>
            </a:r>
          </a:p>
        </p:txBody>
      </p:sp>
      <p:grpSp>
        <p:nvGrpSpPr>
          <p:cNvPr id="227" name="Group 227"/>
          <p:cNvGrpSpPr/>
          <p:nvPr/>
        </p:nvGrpSpPr>
        <p:grpSpPr>
          <a:xfrm>
            <a:off x="1302833" y="5180689"/>
            <a:ext cx="2139182" cy="2727100"/>
            <a:chOff x="0" y="0"/>
            <a:chExt cx="2139181" cy="2727098"/>
          </a:xfrm>
        </p:grpSpPr>
        <p:pic>
          <p:nvPicPr>
            <p:cNvPr id="221" name="pasted-image.png"/>
            <p:cNvPicPr>
              <a:picLocks noChangeAspect="1"/>
            </p:cNvPicPr>
            <p:nvPr/>
          </p:nvPicPr>
          <p:blipFill>
            <a:blip r:embed="rId3">
              <a:extLst/>
            </a:blip>
            <a:stretch>
              <a:fillRect/>
            </a:stretch>
          </p:blipFill>
          <p:spPr>
            <a:xfrm>
              <a:off x="0" y="1361542"/>
              <a:ext cx="824303" cy="1170510"/>
            </a:xfrm>
            <a:prstGeom prst="rect">
              <a:avLst/>
            </a:prstGeom>
            <a:ln w="12700" cap="flat">
              <a:noFill/>
              <a:miter lim="400000"/>
            </a:ln>
            <a:effectLst/>
          </p:spPr>
        </p:pic>
        <p:pic>
          <p:nvPicPr>
            <p:cNvPr id="222" name="pasted-image.png"/>
            <p:cNvPicPr>
              <a:picLocks noChangeAspect="1"/>
            </p:cNvPicPr>
            <p:nvPr/>
          </p:nvPicPr>
          <p:blipFill>
            <a:blip r:embed="rId4">
              <a:extLst/>
            </a:blip>
            <a:stretch>
              <a:fillRect/>
            </a:stretch>
          </p:blipFill>
          <p:spPr>
            <a:xfrm>
              <a:off x="3911" y="105560"/>
              <a:ext cx="904485" cy="1170510"/>
            </a:xfrm>
            <a:prstGeom prst="rect">
              <a:avLst/>
            </a:prstGeom>
            <a:ln w="12700" cap="flat">
              <a:noFill/>
              <a:miter lim="400000"/>
            </a:ln>
            <a:effectLst/>
          </p:spPr>
        </p:pic>
        <p:grpSp>
          <p:nvGrpSpPr>
            <p:cNvPr id="225" name="Group 225"/>
            <p:cNvGrpSpPr/>
            <p:nvPr/>
          </p:nvGrpSpPr>
          <p:grpSpPr>
            <a:xfrm>
              <a:off x="799211" y="0"/>
              <a:ext cx="1339971" cy="1631454"/>
              <a:chOff x="0" y="0"/>
              <a:chExt cx="1339969" cy="1631453"/>
            </a:xfrm>
          </p:grpSpPr>
          <p:pic>
            <p:nvPicPr>
              <p:cNvPr id="223" name="pasted-image.png"/>
              <p:cNvPicPr>
                <a:picLocks noChangeAspect="1"/>
              </p:cNvPicPr>
              <p:nvPr/>
            </p:nvPicPr>
            <p:blipFill>
              <a:blip r:embed="rId5">
                <a:extLst/>
              </a:blip>
              <a:stretch>
                <a:fillRect/>
              </a:stretch>
            </p:blipFill>
            <p:spPr>
              <a:xfrm>
                <a:off x="0" y="0"/>
                <a:ext cx="1255467" cy="1631454"/>
              </a:xfrm>
              <a:prstGeom prst="rect">
                <a:avLst/>
              </a:prstGeom>
              <a:ln w="12700" cap="flat">
                <a:noFill/>
                <a:miter lim="400000"/>
              </a:ln>
              <a:effectLst/>
            </p:spPr>
          </p:pic>
          <p:pic>
            <p:nvPicPr>
              <p:cNvPr id="224" name="pasted-image.png"/>
              <p:cNvPicPr>
                <a:picLocks noChangeAspect="1"/>
              </p:cNvPicPr>
              <p:nvPr/>
            </p:nvPicPr>
            <p:blipFill>
              <a:blip r:embed="rId6">
                <a:extLst/>
              </a:blip>
              <a:stretch>
                <a:fillRect/>
              </a:stretch>
            </p:blipFill>
            <p:spPr>
              <a:xfrm>
                <a:off x="969597" y="110524"/>
                <a:ext cx="370373" cy="370372"/>
              </a:xfrm>
              <a:prstGeom prst="rect">
                <a:avLst/>
              </a:prstGeom>
              <a:ln w="12700" cap="flat">
                <a:noFill/>
                <a:miter lim="400000"/>
              </a:ln>
              <a:effectLst/>
            </p:spPr>
          </p:pic>
        </p:grpSp>
        <p:pic>
          <p:nvPicPr>
            <p:cNvPr id="226" name="pasted-image.png"/>
            <p:cNvPicPr>
              <a:picLocks noChangeAspect="1"/>
            </p:cNvPicPr>
            <p:nvPr/>
          </p:nvPicPr>
          <p:blipFill>
            <a:blip r:embed="rId7">
              <a:extLst/>
            </a:blip>
            <a:stretch>
              <a:fillRect/>
            </a:stretch>
          </p:blipFill>
          <p:spPr>
            <a:xfrm>
              <a:off x="885268" y="933375"/>
              <a:ext cx="1167857" cy="1793724"/>
            </a:xfrm>
            <a:prstGeom prst="rect">
              <a:avLst/>
            </a:prstGeom>
            <a:ln w="12700" cap="flat">
              <a:noFill/>
              <a:miter lim="400000"/>
            </a:ln>
            <a:effectLst/>
          </p:spPr>
        </p:pic>
      </p:gr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1" name="Shape 361"/>
          <p:cNvSpPr/>
          <p:nvPr>
            <p:ph type="title"/>
          </p:nvPr>
        </p:nvSpPr>
        <p:spPr>
          <a:prstGeom prst="rect">
            <a:avLst/>
          </a:prstGeom>
        </p:spPr>
        <p:txBody>
          <a:bodyPr/>
          <a:lstStyle>
            <a:lvl1pPr>
              <a:defRPr i="1"/>
            </a:lvl1pPr>
          </a:lstStyle>
          <a:p>
            <a:pPr/>
            <a:r>
              <a:t>进程独立</a:t>
            </a:r>
          </a:p>
        </p:txBody>
      </p:sp>
      <p:pic>
        <p:nvPicPr>
          <p:cNvPr id="362" name="pasted-image.png"/>
          <p:cNvPicPr>
            <a:picLocks noChangeAspect="1"/>
          </p:cNvPicPr>
          <p:nvPr/>
        </p:nvPicPr>
        <p:blipFill>
          <a:blip r:embed="rId2">
            <a:extLst/>
          </a:blip>
          <a:stretch>
            <a:fillRect/>
          </a:stretch>
        </p:blipFill>
        <p:spPr>
          <a:xfrm>
            <a:off x="3352884" y="4792017"/>
            <a:ext cx="7211443" cy="2144411"/>
          </a:xfrm>
          <a:prstGeom prst="rect">
            <a:avLst/>
          </a:prstGeom>
          <a:ln w="12700">
            <a:miter lim="400000"/>
          </a:ln>
        </p:spPr>
      </p:pic>
      <p:sp>
        <p:nvSpPr>
          <p:cNvPr id="363" name="Shape 363"/>
          <p:cNvSpPr/>
          <p:nvPr/>
        </p:nvSpPr>
        <p:spPr>
          <a:xfrm>
            <a:off x="6351204" y="3886315"/>
            <a:ext cx="1864123" cy="1344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0" y="0"/>
                </a:moveTo>
                <a:cubicBezTo>
                  <a:pt x="359" y="0"/>
                  <a:pt x="0" y="498"/>
                  <a:pt x="0" y="1110"/>
                </a:cubicBezTo>
                <a:lnTo>
                  <a:pt x="0" y="14929"/>
                </a:lnTo>
                <a:cubicBezTo>
                  <a:pt x="0" y="15541"/>
                  <a:pt x="359" y="16033"/>
                  <a:pt x="800" y="16033"/>
                </a:cubicBezTo>
                <a:lnTo>
                  <a:pt x="3633" y="16033"/>
                </a:lnTo>
                <a:lnTo>
                  <a:pt x="5229" y="21600"/>
                </a:lnTo>
                <a:lnTo>
                  <a:pt x="6824" y="16033"/>
                </a:lnTo>
                <a:lnTo>
                  <a:pt x="20800" y="16033"/>
                </a:lnTo>
                <a:cubicBezTo>
                  <a:pt x="21241" y="16033"/>
                  <a:pt x="21600" y="15541"/>
                  <a:pt x="21600" y="14929"/>
                </a:cubicBezTo>
                <a:lnTo>
                  <a:pt x="21600" y="1110"/>
                </a:lnTo>
                <a:cubicBezTo>
                  <a:pt x="21600" y="498"/>
                  <a:pt x="21241" y="0"/>
                  <a:pt x="20800" y="0"/>
                </a:cubicBezTo>
                <a:lnTo>
                  <a:pt x="800" y="0"/>
                </a:lnTo>
                <a:close/>
              </a:path>
            </a:pathLst>
          </a:cu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700">
                <a:solidFill>
                  <a:srgbClr val="FFFFFF"/>
                </a:solidFill>
              </a:defRPr>
            </a:lvl1pPr>
          </a:lstStyle>
          <a:p>
            <a:pPr/>
            <a:r>
              <a:t>进程</a:t>
            </a:r>
          </a:p>
        </p:txBody>
      </p:sp>
      <p:sp>
        <p:nvSpPr>
          <p:cNvPr id="364" name="Shape 364"/>
          <p:cNvSpPr/>
          <p:nvPr/>
        </p:nvSpPr>
        <p:spPr>
          <a:xfrm>
            <a:off x="8922159" y="3886315"/>
            <a:ext cx="1864123" cy="1344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0" y="0"/>
                </a:moveTo>
                <a:cubicBezTo>
                  <a:pt x="359" y="0"/>
                  <a:pt x="0" y="498"/>
                  <a:pt x="0" y="1110"/>
                </a:cubicBezTo>
                <a:lnTo>
                  <a:pt x="0" y="14929"/>
                </a:lnTo>
                <a:cubicBezTo>
                  <a:pt x="0" y="15541"/>
                  <a:pt x="359" y="16033"/>
                  <a:pt x="800" y="16033"/>
                </a:cubicBezTo>
                <a:lnTo>
                  <a:pt x="3633" y="16033"/>
                </a:lnTo>
                <a:lnTo>
                  <a:pt x="5229" y="21600"/>
                </a:lnTo>
                <a:lnTo>
                  <a:pt x="6824" y="16033"/>
                </a:lnTo>
                <a:lnTo>
                  <a:pt x="20800" y="16033"/>
                </a:lnTo>
                <a:cubicBezTo>
                  <a:pt x="21241" y="16033"/>
                  <a:pt x="21600" y="15541"/>
                  <a:pt x="21600" y="14929"/>
                </a:cubicBezTo>
                <a:lnTo>
                  <a:pt x="21600" y="1110"/>
                </a:lnTo>
                <a:cubicBezTo>
                  <a:pt x="21600" y="498"/>
                  <a:pt x="21241" y="0"/>
                  <a:pt x="20800" y="0"/>
                </a:cubicBezTo>
                <a:lnTo>
                  <a:pt x="800" y="0"/>
                </a:lnTo>
                <a:close/>
              </a:path>
            </a:pathLst>
          </a:cu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700">
                <a:solidFill>
                  <a:srgbClr val="FFFFFF"/>
                </a:solidFill>
              </a:defRPr>
            </a:lvl1pPr>
          </a:lstStyle>
          <a:p>
            <a:pPr/>
            <a:r>
              <a:t>进程</a:t>
            </a:r>
          </a:p>
        </p:txBody>
      </p:sp>
      <p:sp>
        <p:nvSpPr>
          <p:cNvPr id="365" name="Shape 365"/>
          <p:cNvSpPr/>
          <p:nvPr/>
        </p:nvSpPr>
        <p:spPr>
          <a:xfrm>
            <a:off x="3780250" y="3886315"/>
            <a:ext cx="1864123" cy="1344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0" y="0"/>
                </a:moveTo>
                <a:cubicBezTo>
                  <a:pt x="359" y="0"/>
                  <a:pt x="0" y="498"/>
                  <a:pt x="0" y="1110"/>
                </a:cubicBezTo>
                <a:lnTo>
                  <a:pt x="0" y="14929"/>
                </a:lnTo>
                <a:cubicBezTo>
                  <a:pt x="0" y="15541"/>
                  <a:pt x="359" y="16033"/>
                  <a:pt x="800" y="16033"/>
                </a:cubicBezTo>
                <a:lnTo>
                  <a:pt x="3633" y="16033"/>
                </a:lnTo>
                <a:lnTo>
                  <a:pt x="5229" y="21600"/>
                </a:lnTo>
                <a:lnTo>
                  <a:pt x="6824" y="16033"/>
                </a:lnTo>
                <a:lnTo>
                  <a:pt x="20800" y="16033"/>
                </a:lnTo>
                <a:cubicBezTo>
                  <a:pt x="21241" y="16033"/>
                  <a:pt x="21600" y="15541"/>
                  <a:pt x="21600" y="14929"/>
                </a:cubicBezTo>
                <a:lnTo>
                  <a:pt x="21600" y="1110"/>
                </a:lnTo>
                <a:cubicBezTo>
                  <a:pt x="21600" y="498"/>
                  <a:pt x="21241" y="0"/>
                  <a:pt x="20800" y="0"/>
                </a:cubicBezTo>
                <a:lnTo>
                  <a:pt x="800" y="0"/>
                </a:lnTo>
                <a:close/>
              </a:path>
            </a:pathLst>
          </a:cu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700">
                <a:solidFill>
                  <a:srgbClr val="FFFFFF"/>
                </a:solidFill>
              </a:defRPr>
            </a:lvl1pPr>
          </a:lstStyle>
          <a:p>
            <a:pPr/>
            <a:r>
              <a:t>进程</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67" name="Shape 367"/>
          <p:cNvSpPr/>
          <p:nvPr>
            <p:ph type="sldNum" sz="quarter" idx="2"/>
          </p:nvPr>
        </p:nvSpPr>
        <p:spPr>
          <a:xfrm>
            <a:off x="10892866" y="8162925"/>
            <a:ext cx="201143"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8" name="image20.png"/>
          <p:cNvPicPr>
            <a:picLocks noChangeAspect="1"/>
          </p:cNvPicPr>
          <p:nvPr/>
        </p:nvPicPr>
        <p:blipFill>
          <a:blip r:embed="rId3">
            <a:extLst/>
          </a:blip>
          <a:stretch>
            <a:fillRect/>
          </a:stretch>
        </p:blipFill>
        <p:spPr>
          <a:xfrm>
            <a:off x="1762180" y="1169832"/>
            <a:ext cx="4277081" cy="5521012"/>
          </a:xfrm>
          <a:prstGeom prst="rect">
            <a:avLst/>
          </a:prstGeom>
          <a:ln w="12700">
            <a:miter lim="400000"/>
          </a:ln>
        </p:spPr>
      </p:pic>
      <p:sp>
        <p:nvSpPr>
          <p:cNvPr id="369" name="Shape 369"/>
          <p:cNvSpPr/>
          <p:nvPr/>
        </p:nvSpPr>
        <p:spPr>
          <a:xfrm>
            <a:off x="1635123" y="6928804"/>
            <a:ext cx="5647360" cy="603290"/>
          </a:xfrm>
          <a:prstGeom prst="rect">
            <a:avLst/>
          </a:prstGeom>
          <a:solidFill>
            <a:srgbClr val="D0D618"/>
          </a:solidFill>
          <a:ln w="3175">
            <a:miter lim="400000"/>
          </a:ln>
        </p:spPr>
        <p:txBody>
          <a:bodyPr lIns="38100" tIns="38100" rIns="38100" bIns="38100" anchor="ctr"/>
          <a:lstStyle/>
          <a:p>
            <a:pPr algn="ctr">
              <a:defRPr sz="2800"/>
            </a:pPr>
          </a:p>
        </p:txBody>
      </p:sp>
      <p:sp>
        <p:nvSpPr>
          <p:cNvPr id="370" name="Shape 370"/>
          <p:cNvSpPr/>
          <p:nvPr/>
        </p:nvSpPr>
        <p:spPr>
          <a:xfrm>
            <a:off x="1931161" y="6967672"/>
            <a:ext cx="6680595" cy="529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defRPr sz="3400">
                <a:latin typeface="Helvetica Neue Bold Condensed"/>
                <a:ea typeface="Helvetica Neue Bold Condensed"/>
                <a:cs typeface="Helvetica Neue Bold Condensed"/>
                <a:sym typeface="Helvetica Neue Bold Condensed"/>
              </a:defRPr>
            </a:lvl1pPr>
          </a:lstStyle>
          <a:p>
            <a:pPr>
              <a:defRPr sz="1400"/>
            </a:pPr>
            <a:r>
              <a:rPr sz="3400"/>
              <a:t>什么是微服务？</a:t>
            </a:r>
          </a:p>
        </p:txBody>
      </p:sp>
      <p:sp>
        <p:nvSpPr>
          <p:cNvPr id="371" name="Shape 371"/>
          <p:cNvSpPr/>
          <p:nvPr/>
        </p:nvSpPr>
        <p:spPr>
          <a:xfrm>
            <a:off x="6375948" y="2118147"/>
            <a:ext cx="38150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小, 且职责单一</a:t>
            </a:r>
          </a:p>
        </p:txBody>
      </p:sp>
      <p:sp>
        <p:nvSpPr>
          <p:cNvPr id="372" name="Shape 372"/>
          <p:cNvSpPr/>
          <p:nvPr/>
        </p:nvSpPr>
        <p:spPr>
          <a:xfrm>
            <a:off x="6375948" y="3079961"/>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独立的进程</a:t>
            </a:r>
          </a:p>
        </p:txBody>
      </p:sp>
      <p:sp>
        <p:nvSpPr>
          <p:cNvPr id="373" name="Shape 373"/>
          <p:cNvSpPr/>
          <p:nvPr/>
        </p:nvSpPr>
        <p:spPr>
          <a:xfrm>
            <a:off x="6375948" y="3988942"/>
            <a:ext cx="4081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轻量级通信机制</a:t>
            </a:r>
          </a:p>
        </p:txBody>
      </p:sp>
      <p:sp>
        <p:nvSpPr>
          <p:cNvPr id="374" name="Shape 374"/>
          <p:cNvSpPr/>
          <p:nvPr/>
        </p:nvSpPr>
        <p:spPr>
          <a:xfrm>
            <a:off x="6375948" y="4904280"/>
            <a:ext cx="2049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sz="4000">
                <a:solidFill>
                  <a:srgbClr val="DDDDDD"/>
                </a:solidFill>
                <a:latin typeface="+mn-lt"/>
                <a:ea typeface="+mn-ea"/>
                <a:cs typeface="+mn-cs"/>
                <a:sym typeface="Helvetica"/>
              </a:defRPr>
            </a:pPr>
            <a:r>
              <a:t>松耦合</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78" name="Shape 378"/>
          <p:cNvSpPr/>
          <p:nvPr>
            <p:ph type="sldNum" sz="quarter" idx="2"/>
          </p:nvPr>
        </p:nvSpPr>
        <p:spPr>
          <a:xfrm>
            <a:off x="10892866" y="8162925"/>
            <a:ext cx="201143"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9" name="Shape 379"/>
          <p:cNvSpPr/>
          <p:nvPr>
            <p:ph type="title"/>
          </p:nvPr>
        </p:nvSpPr>
        <p:spPr>
          <a:prstGeom prst="rect">
            <a:avLst/>
          </a:prstGeom>
        </p:spPr>
        <p:txBody>
          <a:bodyPr/>
          <a:lstStyle>
            <a:lvl1pPr>
              <a:defRPr i="1"/>
            </a:lvl1pPr>
          </a:lstStyle>
          <a:p>
            <a:pPr/>
            <a:r>
              <a:t>轻量级通信机制</a:t>
            </a:r>
          </a:p>
        </p:txBody>
      </p:sp>
      <p:sp>
        <p:nvSpPr>
          <p:cNvPr id="380" name="Shape 380"/>
          <p:cNvSpPr/>
          <p:nvPr/>
        </p:nvSpPr>
        <p:spPr>
          <a:xfrm>
            <a:off x="2993506" y="3147073"/>
            <a:ext cx="2557430"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语言无关</a:t>
            </a:r>
          </a:p>
        </p:txBody>
      </p:sp>
      <p:sp>
        <p:nvSpPr>
          <p:cNvPr id="381" name="Shape 381"/>
          <p:cNvSpPr/>
          <p:nvPr/>
        </p:nvSpPr>
        <p:spPr>
          <a:xfrm>
            <a:off x="2993506" y="3920363"/>
            <a:ext cx="2557430"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平台无关</a:t>
            </a:r>
          </a:p>
        </p:txBody>
      </p:sp>
      <p:sp>
        <p:nvSpPr>
          <p:cNvPr id="382" name="Shape 382"/>
          <p:cNvSpPr/>
          <p:nvPr/>
        </p:nvSpPr>
        <p:spPr>
          <a:xfrm>
            <a:off x="6095324" y="4161598"/>
            <a:ext cx="1268236" cy="1444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BD5B0C"/>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Java</a:t>
            </a:r>
          </a:p>
        </p:txBody>
      </p:sp>
      <p:sp>
        <p:nvSpPr>
          <p:cNvPr id="383" name="Shape 383"/>
          <p:cNvSpPr/>
          <p:nvPr/>
        </p:nvSpPr>
        <p:spPr>
          <a:xfrm>
            <a:off x="6765818" y="5547879"/>
            <a:ext cx="1" cy="1126895"/>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
        <p:nvSpPr>
          <p:cNvPr id="384" name="Shape 384"/>
          <p:cNvSpPr/>
          <p:nvPr/>
        </p:nvSpPr>
        <p:spPr>
          <a:xfrm>
            <a:off x="9719702" y="4464854"/>
            <a:ext cx="1245786" cy="1245786"/>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
        <p:nvSpPr>
          <p:cNvPr id="385" name="Shape 385"/>
          <p:cNvSpPr/>
          <p:nvPr/>
        </p:nvSpPr>
        <p:spPr>
          <a:xfrm flipH="1">
            <a:off x="7150961" y="4607574"/>
            <a:ext cx="1925155" cy="2322803"/>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
        <p:nvSpPr>
          <p:cNvPr id="386" name="Shape 386"/>
          <p:cNvSpPr/>
          <p:nvPr/>
        </p:nvSpPr>
        <p:spPr>
          <a:xfrm>
            <a:off x="6144400" y="6682089"/>
            <a:ext cx="1268236" cy="14440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C82506"/>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Ruby</a:t>
            </a:r>
          </a:p>
        </p:txBody>
      </p:sp>
      <p:sp>
        <p:nvSpPr>
          <p:cNvPr id="387" name="Shape 387"/>
          <p:cNvSpPr/>
          <p:nvPr/>
        </p:nvSpPr>
        <p:spPr>
          <a:xfrm>
            <a:off x="10543075" y="5540620"/>
            <a:ext cx="1268236" cy="1444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00882B"/>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NodeJS</a:t>
            </a:r>
          </a:p>
        </p:txBody>
      </p:sp>
      <p:sp>
        <p:nvSpPr>
          <p:cNvPr id="388" name="Shape 388"/>
          <p:cNvSpPr/>
          <p:nvPr/>
        </p:nvSpPr>
        <p:spPr>
          <a:xfrm>
            <a:off x="9364882" y="7330626"/>
            <a:ext cx="1268236" cy="1444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164F86"/>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Python</a:t>
            </a:r>
          </a:p>
        </p:txBody>
      </p:sp>
      <p:sp>
        <p:nvSpPr>
          <p:cNvPr id="389" name="Shape 389"/>
          <p:cNvSpPr/>
          <p:nvPr/>
        </p:nvSpPr>
        <p:spPr>
          <a:xfrm>
            <a:off x="8705983" y="3303590"/>
            <a:ext cx="1268236" cy="1444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773F9B"/>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Go</a:t>
            </a:r>
          </a:p>
        </p:txBody>
      </p:sp>
      <p:sp>
        <p:nvSpPr>
          <p:cNvPr id="390" name="Shape 390"/>
          <p:cNvSpPr/>
          <p:nvPr/>
        </p:nvSpPr>
        <p:spPr>
          <a:xfrm>
            <a:off x="7152166" y="5298530"/>
            <a:ext cx="2601832" cy="2217574"/>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
        <p:nvSpPr>
          <p:cNvPr id="391" name="Shape 391"/>
          <p:cNvSpPr/>
          <p:nvPr/>
        </p:nvSpPr>
        <p:spPr>
          <a:xfrm flipH="1">
            <a:off x="6985855" y="4034039"/>
            <a:ext cx="1703303" cy="267757"/>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4" name="image20.png"/>
          <p:cNvPicPr>
            <a:picLocks noChangeAspect="1"/>
          </p:cNvPicPr>
          <p:nvPr/>
        </p:nvPicPr>
        <p:blipFill>
          <a:blip r:embed="rId2">
            <a:extLst/>
          </a:blip>
          <a:stretch>
            <a:fillRect/>
          </a:stretch>
        </p:blipFill>
        <p:spPr>
          <a:xfrm>
            <a:off x="1762180" y="1169832"/>
            <a:ext cx="4277081" cy="5521012"/>
          </a:xfrm>
          <a:prstGeom prst="rect">
            <a:avLst/>
          </a:prstGeom>
          <a:ln w="12700">
            <a:miter lim="400000"/>
          </a:ln>
        </p:spPr>
      </p:pic>
      <p:sp>
        <p:nvSpPr>
          <p:cNvPr id="395" name="Shape 395"/>
          <p:cNvSpPr/>
          <p:nvPr/>
        </p:nvSpPr>
        <p:spPr>
          <a:xfrm>
            <a:off x="1635123" y="6928804"/>
            <a:ext cx="5647360" cy="603290"/>
          </a:xfrm>
          <a:prstGeom prst="rect">
            <a:avLst/>
          </a:prstGeom>
          <a:solidFill>
            <a:srgbClr val="D0D618"/>
          </a:solidFill>
          <a:ln w="3175">
            <a:miter lim="400000"/>
          </a:ln>
        </p:spPr>
        <p:txBody>
          <a:bodyPr lIns="38100" tIns="38100" rIns="38100" bIns="38100" anchor="ctr"/>
          <a:lstStyle/>
          <a:p>
            <a:pPr algn="ctr">
              <a:defRPr sz="2800"/>
            </a:pPr>
          </a:p>
        </p:txBody>
      </p:sp>
      <p:sp>
        <p:nvSpPr>
          <p:cNvPr id="396" name="Shape 396"/>
          <p:cNvSpPr/>
          <p:nvPr/>
        </p:nvSpPr>
        <p:spPr>
          <a:xfrm>
            <a:off x="1931161" y="6967672"/>
            <a:ext cx="6680595" cy="529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defRPr sz="3400">
                <a:latin typeface="Helvetica Neue Bold Condensed"/>
                <a:ea typeface="Helvetica Neue Bold Condensed"/>
                <a:cs typeface="Helvetica Neue Bold Condensed"/>
                <a:sym typeface="Helvetica Neue Bold Condensed"/>
              </a:defRPr>
            </a:lvl1pPr>
          </a:lstStyle>
          <a:p>
            <a:pPr>
              <a:defRPr sz="1400"/>
            </a:pPr>
            <a:r>
              <a:rPr sz="3400"/>
              <a:t>什么是微服务？</a:t>
            </a:r>
          </a:p>
        </p:txBody>
      </p:sp>
      <p:sp>
        <p:nvSpPr>
          <p:cNvPr id="397" name="Shape 397"/>
          <p:cNvSpPr/>
          <p:nvPr/>
        </p:nvSpPr>
        <p:spPr>
          <a:xfrm>
            <a:off x="6375948" y="2118147"/>
            <a:ext cx="38150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小, 且职责单一</a:t>
            </a:r>
          </a:p>
        </p:txBody>
      </p:sp>
      <p:sp>
        <p:nvSpPr>
          <p:cNvPr id="398" name="Shape 398"/>
          <p:cNvSpPr/>
          <p:nvPr/>
        </p:nvSpPr>
        <p:spPr>
          <a:xfrm>
            <a:off x="6375948" y="3079961"/>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独立的进程</a:t>
            </a:r>
          </a:p>
        </p:txBody>
      </p:sp>
      <p:sp>
        <p:nvSpPr>
          <p:cNvPr id="399" name="Shape 399"/>
          <p:cNvSpPr/>
          <p:nvPr/>
        </p:nvSpPr>
        <p:spPr>
          <a:xfrm>
            <a:off x="6375948" y="3988942"/>
            <a:ext cx="4081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轻量级通信机制</a:t>
            </a:r>
          </a:p>
        </p:txBody>
      </p:sp>
      <p:sp>
        <p:nvSpPr>
          <p:cNvPr id="400" name="Shape 400"/>
          <p:cNvSpPr/>
          <p:nvPr/>
        </p:nvSpPr>
        <p:spPr>
          <a:xfrm>
            <a:off x="6375948" y="4904280"/>
            <a:ext cx="3403765" cy="707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sz="4000">
                <a:latin typeface="+mn-lt"/>
                <a:ea typeface="+mn-ea"/>
                <a:cs typeface="+mn-cs"/>
                <a:sym typeface="Helvetica"/>
              </a:defRPr>
            </a:pPr>
            <a:r>
              <a:t>松耦合(交付)</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3" name="Shape 403"/>
          <p:cNvSpPr/>
          <p:nvPr>
            <p:ph type="title"/>
          </p:nvPr>
        </p:nvSpPr>
        <p:spPr>
          <a:prstGeom prst="rect">
            <a:avLst/>
          </a:prstGeom>
        </p:spPr>
        <p:txBody>
          <a:bodyPr/>
          <a:lstStyle>
            <a:lvl1pPr>
              <a:defRPr i="1"/>
            </a:lvl1pPr>
          </a:lstStyle>
          <a:p>
            <a:pPr/>
            <a:r>
              <a:t>依赖部署</a:t>
            </a:r>
          </a:p>
        </p:txBody>
      </p:sp>
      <p:sp>
        <p:nvSpPr>
          <p:cNvPr id="404" name="Shape 404"/>
          <p:cNvSpPr/>
          <p:nvPr/>
        </p:nvSpPr>
        <p:spPr>
          <a:xfrm>
            <a:off x="530524" y="2912693"/>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405" name="Shape 405"/>
          <p:cNvSpPr/>
          <p:nvPr/>
        </p:nvSpPr>
        <p:spPr>
          <a:xfrm>
            <a:off x="530524" y="4143874"/>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406" name="Shape 406"/>
          <p:cNvSpPr/>
          <p:nvPr/>
        </p:nvSpPr>
        <p:spPr>
          <a:xfrm>
            <a:off x="530524" y="5375055"/>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407" name="Shape 407"/>
          <p:cNvSpPr/>
          <p:nvPr/>
        </p:nvSpPr>
        <p:spPr>
          <a:xfrm>
            <a:off x="530524" y="6720537"/>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408" name="Shape 408"/>
          <p:cNvSpPr/>
          <p:nvPr/>
        </p:nvSpPr>
        <p:spPr>
          <a:xfrm>
            <a:off x="3888277" y="4740774"/>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集成</a:t>
            </a:r>
          </a:p>
        </p:txBody>
      </p:sp>
      <p:sp>
        <p:nvSpPr>
          <p:cNvPr id="409" name="Shape 409"/>
          <p:cNvSpPr/>
          <p:nvPr/>
        </p:nvSpPr>
        <p:spPr>
          <a:xfrm>
            <a:off x="7000654" y="4740774"/>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验证</a:t>
            </a:r>
          </a:p>
        </p:txBody>
      </p:sp>
      <p:sp>
        <p:nvSpPr>
          <p:cNvPr id="410" name="Shape 410"/>
          <p:cNvSpPr/>
          <p:nvPr/>
        </p:nvSpPr>
        <p:spPr>
          <a:xfrm>
            <a:off x="10113033" y="4740774"/>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411" name="Shape 411"/>
          <p:cNvSpPr/>
          <p:nvPr/>
        </p:nvSpPr>
        <p:spPr>
          <a:xfrm>
            <a:off x="3111105" y="3478850"/>
            <a:ext cx="621613" cy="621612"/>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12" name="Shape 412"/>
          <p:cNvSpPr/>
          <p:nvPr/>
        </p:nvSpPr>
        <p:spPr>
          <a:xfrm>
            <a:off x="6344841" y="5210274"/>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13" name="Shape 413"/>
          <p:cNvSpPr/>
          <p:nvPr/>
        </p:nvSpPr>
        <p:spPr>
          <a:xfrm>
            <a:off x="9457218" y="5210274"/>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14" name="Shape 414"/>
          <p:cNvSpPr/>
          <p:nvPr/>
        </p:nvSpPr>
        <p:spPr>
          <a:xfrm>
            <a:off x="3109775" y="4616892"/>
            <a:ext cx="569466" cy="312714"/>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15" name="Shape 415"/>
          <p:cNvSpPr/>
          <p:nvPr/>
        </p:nvSpPr>
        <p:spPr>
          <a:xfrm flipV="1">
            <a:off x="3109775" y="5499146"/>
            <a:ext cx="576297" cy="255789"/>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16" name="Shape 416"/>
          <p:cNvSpPr/>
          <p:nvPr/>
        </p:nvSpPr>
        <p:spPr>
          <a:xfrm flipV="1">
            <a:off x="3109775" y="6580263"/>
            <a:ext cx="584375" cy="584375"/>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title"/>
          </p:nvPr>
        </p:nvSpPr>
        <p:spPr>
          <a:prstGeom prst="rect">
            <a:avLst/>
          </a:prstGeom>
        </p:spPr>
        <p:txBody>
          <a:bodyPr/>
          <a:lstStyle>
            <a:lvl1pPr>
              <a:defRPr i="1"/>
            </a:lvl1pPr>
          </a:lstStyle>
          <a:p>
            <a:pPr/>
            <a:r>
              <a:t>独立部署</a:t>
            </a:r>
          </a:p>
        </p:txBody>
      </p:sp>
      <p:sp>
        <p:nvSpPr>
          <p:cNvPr id="419" name="Shape 419"/>
          <p:cNvSpPr/>
          <p:nvPr/>
        </p:nvSpPr>
        <p:spPr>
          <a:xfrm>
            <a:off x="530524" y="2912693"/>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420" name="Shape 420"/>
          <p:cNvSpPr/>
          <p:nvPr/>
        </p:nvSpPr>
        <p:spPr>
          <a:xfrm>
            <a:off x="530524" y="4143874"/>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421" name="Shape 421"/>
          <p:cNvSpPr/>
          <p:nvPr/>
        </p:nvSpPr>
        <p:spPr>
          <a:xfrm>
            <a:off x="530524" y="5375055"/>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422" name="Shape 422"/>
          <p:cNvSpPr/>
          <p:nvPr/>
        </p:nvSpPr>
        <p:spPr>
          <a:xfrm>
            <a:off x="530524" y="6720537"/>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423" name="Shape 423"/>
          <p:cNvSpPr/>
          <p:nvPr/>
        </p:nvSpPr>
        <p:spPr>
          <a:xfrm>
            <a:off x="3888277" y="5375055"/>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构建</a:t>
            </a:r>
          </a:p>
        </p:txBody>
      </p:sp>
      <p:sp>
        <p:nvSpPr>
          <p:cNvPr id="424" name="Shape 424"/>
          <p:cNvSpPr/>
          <p:nvPr/>
        </p:nvSpPr>
        <p:spPr>
          <a:xfrm>
            <a:off x="7000654" y="5375055"/>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验证</a:t>
            </a:r>
          </a:p>
        </p:txBody>
      </p:sp>
      <p:sp>
        <p:nvSpPr>
          <p:cNvPr id="425" name="Shape 425"/>
          <p:cNvSpPr/>
          <p:nvPr/>
        </p:nvSpPr>
        <p:spPr>
          <a:xfrm>
            <a:off x="10113033" y="5375055"/>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426" name="Shape 426"/>
          <p:cNvSpPr/>
          <p:nvPr/>
        </p:nvSpPr>
        <p:spPr>
          <a:xfrm>
            <a:off x="6344841" y="5819156"/>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27" name="Shape 427"/>
          <p:cNvSpPr/>
          <p:nvPr/>
        </p:nvSpPr>
        <p:spPr>
          <a:xfrm>
            <a:off x="9457218" y="5819156"/>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28" name="Shape 428"/>
          <p:cNvSpPr/>
          <p:nvPr/>
        </p:nvSpPr>
        <p:spPr>
          <a:xfrm>
            <a:off x="3853850" y="2912693"/>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构建</a:t>
            </a:r>
          </a:p>
        </p:txBody>
      </p:sp>
      <p:sp>
        <p:nvSpPr>
          <p:cNvPr id="429" name="Shape 429"/>
          <p:cNvSpPr/>
          <p:nvPr/>
        </p:nvSpPr>
        <p:spPr>
          <a:xfrm>
            <a:off x="7000654" y="2912693"/>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验证</a:t>
            </a:r>
          </a:p>
        </p:txBody>
      </p:sp>
      <p:sp>
        <p:nvSpPr>
          <p:cNvPr id="430" name="Shape 430"/>
          <p:cNvSpPr/>
          <p:nvPr/>
        </p:nvSpPr>
        <p:spPr>
          <a:xfrm>
            <a:off x="10113033" y="2912693"/>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431" name="Shape 431"/>
          <p:cNvSpPr/>
          <p:nvPr/>
        </p:nvSpPr>
        <p:spPr>
          <a:xfrm>
            <a:off x="3888277" y="6720537"/>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构建</a:t>
            </a:r>
          </a:p>
        </p:txBody>
      </p:sp>
      <p:sp>
        <p:nvSpPr>
          <p:cNvPr id="432" name="Shape 432"/>
          <p:cNvSpPr/>
          <p:nvPr/>
        </p:nvSpPr>
        <p:spPr>
          <a:xfrm>
            <a:off x="7000654" y="6720537"/>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验证</a:t>
            </a:r>
          </a:p>
        </p:txBody>
      </p:sp>
      <p:sp>
        <p:nvSpPr>
          <p:cNvPr id="433" name="Shape 433"/>
          <p:cNvSpPr/>
          <p:nvPr/>
        </p:nvSpPr>
        <p:spPr>
          <a:xfrm>
            <a:off x="10113033" y="6720537"/>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434" name="Shape 434"/>
          <p:cNvSpPr/>
          <p:nvPr/>
        </p:nvSpPr>
        <p:spPr>
          <a:xfrm>
            <a:off x="6344841" y="7164637"/>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35" name="Shape 435"/>
          <p:cNvSpPr/>
          <p:nvPr/>
        </p:nvSpPr>
        <p:spPr>
          <a:xfrm>
            <a:off x="9457218" y="7164637"/>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36" name="Shape 436"/>
          <p:cNvSpPr/>
          <p:nvPr/>
        </p:nvSpPr>
        <p:spPr>
          <a:xfrm>
            <a:off x="3888277" y="4143874"/>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构建</a:t>
            </a:r>
          </a:p>
        </p:txBody>
      </p:sp>
      <p:sp>
        <p:nvSpPr>
          <p:cNvPr id="437" name="Shape 437"/>
          <p:cNvSpPr/>
          <p:nvPr/>
        </p:nvSpPr>
        <p:spPr>
          <a:xfrm>
            <a:off x="7000654" y="4143874"/>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验证</a:t>
            </a:r>
          </a:p>
        </p:txBody>
      </p:sp>
      <p:sp>
        <p:nvSpPr>
          <p:cNvPr id="438" name="Shape 438"/>
          <p:cNvSpPr/>
          <p:nvPr/>
        </p:nvSpPr>
        <p:spPr>
          <a:xfrm>
            <a:off x="10113033" y="4143874"/>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439" name="Shape 439"/>
          <p:cNvSpPr/>
          <p:nvPr/>
        </p:nvSpPr>
        <p:spPr>
          <a:xfrm>
            <a:off x="6344841" y="4587974"/>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40" name="Shape 440"/>
          <p:cNvSpPr/>
          <p:nvPr/>
        </p:nvSpPr>
        <p:spPr>
          <a:xfrm>
            <a:off x="9457218" y="4587974"/>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41" name="Shape 441"/>
          <p:cNvSpPr/>
          <p:nvPr/>
        </p:nvSpPr>
        <p:spPr>
          <a:xfrm>
            <a:off x="6344841" y="3361263"/>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42" name="Shape 442"/>
          <p:cNvSpPr/>
          <p:nvPr/>
        </p:nvSpPr>
        <p:spPr>
          <a:xfrm>
            <a:off x="9457219" y="3407242"/>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43" name="Shape 443"/>
          <p:cNvSpPr/>
          <p:nvPr/>
        </p:nvSpPr>
        <p:spPr>
          <a:xfrm>
            <a:off x="3092562" y="3407242"/>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44" name="Shape 444"/>
          <p:cNvSpPr/>
          <p:nvPr/>
        </p:nvSpPr>
        <p:spPr>
          <a:xfrm>
            <a:off x="3092562" y="4587974"/>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45" name="Shape 445"/>
          <p:cNvSpPr/>
          <p:nvPr/>
        </p:nvSpPr>
        <p:spPr>
          <a:xfrm>
            <a:off x="3092562" y="5819156"/>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446" name="Shape 446"/>
          <p:cNvSpPr/>
          <p:nvPr/>
        </p:nvSpPr>
        <p:spPr>
          <a:xfrm>
            <a:off x="3109775" y="7164637"/>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Shape 448"/>
          <p:cNvSpPr/>
          <p:nvPr>
            <p:ph type="title"/>
          </p:nvPr>
        </p:nvSpPr>
        <p:spPr>
          <a:xfrm>
            <a:off x="380999" y="234949"/>
            <a:ext cx="12242801" cy="984251"/>
          </a:xfrm>
          <a:prstGeom prst="rect">
            <a:avLst/>
          </a:prstGeom>
        </p:spPr>
        <p:txBody>
          <a:bodyPr/>
          <a:lstStyle>
            <a:lvl1pPr defTabSz="543305">
              <a:defRPr b="0" spc="-260" sz="6510"/>
            </a:lvl1pPr>
          </a:lstStyle>
          <a:p>
            <a:pPr/>
            <a:r>
              <a:t>不同的声音......</a:t>
            </a:r>
          </a:p>
        </p:txBody>
      </p:sp>
      <p:sp>
        <p:nvSpPr>
          <p:cNvPr id="449" name="Shape 44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54" name="Group 454"/>
          <p:cNvGrpSpPr/>
          <p:nvPr/>
        </p:nvGrpSpPr>
        <p:grpSpPr>
          <a:xfrm>
            <a:off x="367056" y="1293161"/>
            <a:ext cx="12340878" cy="1968832"/>
            <a:chOff x="0" y="0"/>
            <a:chExt cx="12340877" cy="1968830"/>
          </a:xfrm>
        </p:grpSpPr>
        <p:grpSp>
          <p:nvGrpSpPr>
            <p:cNvPr id="452" name="Group 452"/>
            <p:cNvGrpSpPr/>
            <p:nvPr/>
          </p:nvGrpSpPr>
          <p:grpSpPr>
            <a:xfrm>
              <a:off x="-1" y="0"/>
              <a:ext cx="2045703" cy="1968831"/>
              <a:chOff x="0" y="0"/>
              <a:chExt cx="2045701" cy="1968830"/>
            </a:xfrm>
          </p:grpSpPr>
          <p:pic>
            <p:nvPicPr>
              <p:cNvPr id="450" name="pasted-image.png"/>
              <p:cNvPicPr>
                <a:picLocks noChangeAspect="0"/>
              </p:cNvPicPr>
              <p:nvPr/>
            </p:nvPicPr>
            <p:blipFill>
              <a:blip r:embed="rId3">
                <a:extLst/>
              </a:blip>
              <a:stretch>
                <a:fillRect/>
              </a:stretch>
            </p:blipFill>
            <p:spPr>
              <a:xfrm>
                <a:off x="224101" y="0"/>
                <a:ext cx="1333501" cy="1395983"/>
              </a:xfrm>
              <a:prstGeom prst="rect">
                <a:avLst/>
              </a:prstGeom>
              <a:ln w="12700" cap="flat">
                <a:noFill/>
                <a:miter lim="400000"/>
              </a:ln>
              <a:effectLst/>
            </p:spPr>
          </p:pic>
          <p:sp>
            <p:nvSpPr>
              <p:cNvPr id="451" name="Shape 451"/>
              <p:cNvSpPr/>
              <p:nvPr/>
            </p:nvSpPr>
            <p:spPr>
              <a:xfrm>
                <a:off x="0" y="1368882"/>
                <a:ext cx="2045702"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solidFill>
                      <a:srgbClr val="00B56E"/>
                    </a:solidFill>
                  </a:defRPr>
                </a:lvl1pPr>
              </a:lstStyle>
              <a:p>
                <a:pPr/>
                <a:r>
                  <a:t>Fred George</a:t>
                </a:r>
              </a:p>
            </p:txBody>
          </p:sp>
        </p:grpSp>
        <p:sp>
          <p:nvSpPr>
            <p:cNvPr id="453" name="Shape 453"/>
            <p:cNvSpPr/>
            <p:nvPr/>
          </p:nvSpPr>
          <p:spPr>
            <a:xfrm>
              <a:off x="11233325" y="904371"/>
              <a:ext cx="1107553"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i="1" sz="2600"/>
              </a:lvl1pPr>
            </a:lstStyle>
            <a:p>
              <a:pPr/>
              <a:r>
                <a:t>2012/3</a:t>
              </a:r>
            </a:p>
          </p:txBody>
        </p:sp>
      </p:grpSp>
      <p:sp>
        <p:nvSpPr>
          <p:cNvPr id="455" name="Shape 455"/>
          <p:cNvSpPr/>
          <p:nvPr/>
        </p:nvSpPr>
        <p:spPr>
          <a:xfrm>
            <a:off x="2052031" y="1659429"/>
            <a:ext cx="10754008" cy="599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i="1" sz="3000"/>
            </a:pPr>
            <a:r>
              <a:t>(u)Services Architecture - </a:t>
            </a:r>
            <a:r>
              <a:rPr b="1">
                <a:solidFill>
                  <a:srgbClr val="00B56E"/>
                </a:solidFill>
              </a:rPr>
              <a:t>small, short lived services</a:t>
            </a:r>
            <a:r>
              <a:t> rather than SOA.</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title"/>
          </p:nvPr>
        </p:nvSpPr>
        <p:spPr>
          <a:xfrm>
            <a:off x="380999" y="234949"/>
            <a:ext cx="12242801" cy="984251"/>
          </a:xfrm>
          <a:prstGeom prst="rect">
            <a:avLst/>
          </a:prstGeom>
        </p:spPr>
        <p:txBody>
          <a:bodyPr/>
          <a:lstStyle>
            <a:lvl1pPr defTabSz="543305">
              <a:defRPr b="0" spc="-260" sz="6510"/>
            </a:lvl1pPr>
          </a:lstStyle>
          <a:p>
            <a:pPr/>
            <a:r>
              <a:t>不同的声音......</a:t>
            </a:r>
          </a:p>
        </p:txBody>
      </p:sp>
      <p:sp>
        <p:nvSpPr>
          <p:cNvPr id="460" name="Shape 46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66" name="Group 466"/>
          <p:cNvGrpSpPr/>
          <p:nvPr/>
        </p:nvGrpSpPr>
        <p:grpSpPr>
          <a:xfrm>
            <a:off x="367056" y="1293161"/>
            <a:ext cx="12438983" cy="1968832"/>
            <a:chOff x="0" y="0"/>
            <a:chExt cx="12438981" cy="1968830"/>
          </a:xfrm>
        </p:grpSpPr>
        <p:grpSp>
          <p:nvGrpSpPr>
            <p:cNvPr id="464" name="Group 464"/>
            <p:cNvGrpSpPr/>
            <p:nvPr/>
          </p:nvGrpSpPr>
          <p:grpSpPr>
            <a:xfrm>
              <a:off x="-1" y="0"/>
              <a:ext cx="12438983" cy="1968831"/>
              <a:chOff x="0" y="0"/>
              <a:chExt cx="12438981" cy="1968830"/>
            </a:xfrm>
          </p:grpSpPr>
          <p:pic>
            <p:nvPicPr>
              <p:cNvPr id="461" name="pasted-image.png"/>
              <p:cNvPicPr>
                <a:picLocks noChangeAspect="0"/>
              </p:cNvPicPr>
              <p:nvPr/>
            </p:nvPicPr>
            <p:blipFill>
              <a:blip r:embed="rId3">
                <a:extLst/>
              </a:blip>
              <a:stretch>
                <a:fillRect/>
              </a:stretch>
            </p:blipFill>
            <p:spPr>
              <a:xfrm>
                <a:off x="224101" y="0"/>
                <a:ext cx="1333501" cy="1395983"/>
              </a:xfrm>
              <a:prstGeom prst="rect">
                <a:avLst/>
              </a:prstGeom>
              <a:ln w="12700" cap="flat">
                <a:noFill/>
                <a:miter lim="400000"/>
              </a:ln>
              <a:effectLst/>
            </p:spPr>
          </p:pic>
          <p:sp>
            <p:nvSpPr>
              <p:cNvPr id="462" name="Shape 462"/>
              <p:cNvSpPr/>
              <p:nvPr/>
            </p:nvSpPr>
            <p:spPr>
              <a:xfrm>
                <a:off x="1684974" y="366267"/>
                <a:ext cx="10754008"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defRPr i="1" sz="3000"/>
                </a:pPr>
                <a:r>
                  <a:t>(u)Services Architecture - </a:t>
                </a:r>
                <a:r>
                  <a:rPr b="1">
                    <a:solidFill>
                      <a:srgbClr val="00B56E"/>
                    </a:solidFill>
                  </a:rPr>
                  <a:t>small, short lived services</a:t>
                </a:r>
                <a:r>
                  <a:t> rather than SOA.</a:t>
                </a:r>
              </a:p>
            </p:txBody>
          </p:sp>
          <p:sp>
            <p:nvSpPr>
              <p:cNvPr id="463" name="Shape 463"/>
              <p:cNvSpPr/>
              <p:nvPr/>
            </p:nvSpPr>
            <p:spPr>
              <a:xfrm>
                <a:off x="0" y="1368882"/>
                <a:ext cx="2045702"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solidFill>
                      <a:srgbClr val="00B56E"/>
                    </a:solidFill>
                  </a:defRPr>
                </a:lvl1pPr>
              </a:lstStyle>
              <a:p>
                <a:pPr/>
                <a:r>
                  <a:t>Fred George</a:t>
                </a:r>
              </a:p>
            </p:txBody>
          </p:sp>
        </p:grpSp>
        <p:sp>
          <p:nvSpPr>
            <p:cNvPr id="465" name="Shape 465"/>
            <p:cNvSpPr/>
            <p:nvPr/>
          </p:nvSpPr>
          <p:spPr>
            <a:xfrm>
              <a:off x="11233325" y="904371"/>
              <a:ext cx="1107553"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i="1" sz="2600"/>
              </a:lvl1pPr>
            </a:lstStyle>
            <a:p>
              <a:pPr/>
              <a:r>
                <a:t>2012/3</a:t>
              </a:r>
            </a:p>
          </p:txBody>
        </p:sp>
      </p:grpSp>
      <p:grpSp>
        <p:nvGrpSpPr>
          <p:cNvPr id="472" name="Group 472"/>
          <p:cNvGrpSpPr/>
          <p:nvPr/>
        </p:nvGrpSpPr>
        <p:grpSpPr>
          <a:xfrm>
            <a:off x="231582" y="3321383"/>
            <a:ext cx="12678603" cy="1973884"/>
            <a:chOff x="0" y="0"/>
            <a:chExt cx="12678602" cy="1973883"/>
          </a:xfrm>
        </p:grpSpPr>
        <p:grpSp>
          <p:nvGrpSpPr>
            <p:cNvPr id="470" name="Group 470"/>
            <p:cNvGrpSpPr/>
            <p:nvPr/>
          </p:nvGrpSpPr>
          <p:grpSpPr>
            <a:xfrm>
              <a:off x="-1" y="0"/>
              <a:ext cx="12678604" cy="1973884"/>
              <a:chOff x="0" y="0"/>
              <a:chExt cx="12678602" cy="1973883"/>
            </a:xfrm>
          </p:grpSpPr>
          <p:sp>
            <p:nvSpPr>
              <p:cNvPr id="467" name="Shape 467"/>
              <p:cNvSpPr/>
              <p:nvPr/>
            </p:nvSpPr>
            <p:spPr>
              <a:xfrm>
                <a:off x="1813822" y="511986"/>
                <a:ext cx="10864781"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defRPr i="1" sz="3000"/>
                </a:pPr>
                <a:r>
                  <a:rPr b="1">
                    <a:solidFill>
                      <a:srgbClr val="00B56E"/>
                    </a:solidFill>
                  </a:rPr>
                  <a:t>Loosely coupled</a:t>
                </a:r>
                <a:r>
                  <a:t> service oriented architecture </a:t>
                </a:r>
                <a:r>
                  <a:rPr b="1">
                    <a:solidFill>
                      <a:srgbClr val="00B56E"/>
                    </a:solidFill>
                  </a:rPr>
                  <a:t>with bounded contexts</a:t>
                </a:r>
                <a:r>
                  <a:t>.</a:t>
                </a:r>
              </a:p>
            </p:txBody>
          </p:sp>
          <p:sp>
            <p:nvSpPr>
              <p:cNvPr id="468" name="Shape 468"/>
              <p:cNvSpPr/>
              <p:nvPr/>
            </p:nvSpPr>
            <p:spPr>
              <a:xfrm>
                <a:off x="0" y="1373935"/>
                <a:ext cx="2714498"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solidFill>
                      <a:srgbClr val="00B56E"/>
                    </a:solidFill>
                  </a:defRPr>
                </a:lvl1pPr>
              </a:lstStyle>
              <a:p>
                <a:pPr/>
                <a:r>
                  <a:t>Adrian Cockcroft</a:t>
                </a:r>
              </a:p>
            </p:txBody>
          </p:sp>
          <p:pic>
            <p:nvPicPr>
              <p:cNvPr id="469" name="pasted-image.png"/>
              <p:cNvPicPr>
                <a:picLocks noChangeAspect="0"/>
              </p:cNvPicPr>
              <p:nvPr/>
            </p:nvPicPr>
            <p:blipFill>
              <a:blip r:embed="rId4">
                <a:extLst/>
              </a:blip>
              <a:stretch>
                <a:fillRect/>
              </a:stretch>
            </p:blipFill>
            <p:spPr>
              <a:xfrm>
                <a:off x="337953" y="0"/>
                <a:ext cx="1371601" cy="1358900"/>
              </a:xfrm>
              <a:prstGeom prst="rect">
                <a:avLst/>
              </a:prstGeom>
              <a:ln w="12700" cap="flat">
                <a:noFill/>
                <a:miter lim="400000"/>
              </a:ln>
              <a:effectLst/>
            </p:spPr>
          </p:pic>
        </p:grpSp>
        <p:sp>
          <p:nvSpPr>
            <p:cNvPr id="471" name="Shape 471"/>
            <p:cNvSpPr/>
            <p:nvPr/>
          </p:nvSpPr>
          <p:spPr>
            <a:xfrm>
              <a:off x="11245130" y="977282"/>
              <a:ext cx="1274910"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i="1" sz="2600"/>
              </a:lvl1pPr>
            </a:lstStyle>
            <a:p>
              <a:pPr/>
              <a:r>
                <a:t>2014/11</a:t>
              </a:r>
            </a:p>
          </p:txBody>
        </p:sp>
      </p:gr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title"/>
          </p:nvPr>
        </p:nvSpPr>
        <p:spPr>
          <a:xfrm>
            <a:off x="380999" y="234949"/>
            <a:ext cx="12242801" cy="984251"/>
          </a:xfrm>
          <a:prstGeom prst="rect">
            <a:avLst/>
          </a:prstGeom>
        </p:spPr>
        <p:txBody>
          <a:bodyPr/>
          <a:lstStyle>
            <a:lvl1pPr defTabSz="543305">
              <a:defRPr b="0" spc="-260" sz="6510"/>
            </a:lvl1pPr>
          </a:lstStyle>
          <a:p>
            <a:pPr/>
            <a:r>
              <a:t>不同的声音......</a:t>
            </a:r>
          </a:p>
        </p:txBody>
      </p:sp>
      <p:sp>
        <p:nvSpPr>
          <p:cNvPr id="477" name="Shape 47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83" name="Group 483"/>
          <p:cNvGrpSpPr/>
          <p:nvPr/>
        </p:nvGrpSpPr>
        <p:grpSpPr>
          <a:xfrm>
            <a:off x="367056" y="1293161"/>
            <a:ext cx="12464383" cy="1968832"/>
            <a:chOff x="0" y="0"/>
            <a:chExt cx="12464381" cy="1968830"/>
          </a:xfrm>
        </p:grpSpPr>
        <p:grpSp>
          <p:nvGrpSpPr>
            <p:cNvPr id="481" name="Group 481"/>
            <p:cNvGrpSpPr/>
            <p:nvPr/>
          </p:nvGrpSpPr>
          <p:grpSpPr>
            <a:xfrm>
              <a:off x="-1" y="0"/>
              <a:ext cx="12464383" cy="1968831"/>
              <a:chOff x="0" y="0"/>
              <a:chExt cx="12464381" cy="1968830"/>
            </a:xfrm>
          </p:grpSpPr>
          <p:pic>
            <p:nvPicPr>
              <p:cNvPr id="478" name="pasted-image.png"/>
              <p:cNvPicPr>
                <a:picLocks noChangeAspect="0"/>
              </p:cNvPicPr>
              <p:nvPr/>
            </p:nvPicPr>
            <p:blipFill>
              <a:blip r:embed="rId3">
                <a:extLst/>
              </a:blip>
              <a:stretch>
                <a:fillRect/>
              </a:stretch>
            </p:blipFill>
            <p:spPr>
              <a:xfrm>
                <a:off x="224101" y="0"/>
                <a:ext cx="1333501" cy="1395983"/>
              </a:xfrm>
              <a:prstGeom prst="rect">
                <a:avLst/>
              </a:prstGeom>
              <a:ln w="12700" cap="flat">
                <a:noFill/>
                <a:miter lim="400000"/>
              </a:ln>
              <a:effectLst/>
            </p:spPr>
          </p:pic>
          <p:sp>
            <p:nvSpPr>
              <p:cNvPr id="479" name="Shape 479"/>
              <p:cNvSpPr/>
              <p:nvPr/>
            </p:nvSpPr>
            <p:spPr>
              <a:xfrm>
                <a:off x="1710374" y="366267"/>
                <a:ext cx="10754008"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defRPr i="1" sz="3000"/>
                </a:pPr>
                <a:r>
                  <a:t>(u)Services Architecture - </a:t>
                </a:r>
                <a:r>
                  <a:rPr b="1">
                    <a:solidFill>
                      <a:srgbClr val="00B56E"/>
                    </a:solidFill>
                  </a:rPr>
                  <a:t>small, short lived services</a:t>
                </a:r>
                <a:r>
                  <a:t> rather than SOA.</a:t>
                </a:r>
              </a:p>
            </p:txBody>
          </p:sp>
          <p:sp>
            <p:nvSpPr>
              <p:cNvPr id="480" name="Shape 480"/>
              <p:cNvSpPr/>
              <p:nvPr/>
            </p:nvSpPr>
            <p:spPr>
              <a:xfrm>
                <a:off x="0" y="1368882"/>
                <a:ext cx="2045702"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solidFill>
                      <a:srgbClr val="00B56E"/>
                    </a:solidFill>
                  </a:defRPr>
                </a:lvl1pPr>
              </a:lstStyle>
              <a:p>
                <a:pPr/>
                <a:r>
                  <a:t>Fred George</a:t>
                </a:r>
              </a:p>
            </p:txBody>
          </p:sp>
        </p:grpSp>
        <p:sp>
          <p:nvSpPr>
            <p:cNvPr id="482" name="Shape 482"/>
            <p:cNvSpPr/>
            <p:nvPr/>
          </p:nvSpPr>
          <p:spPr>
            <a:xfrm>
              <a:off x="11233325" y="904371"/>
              <a:ext cx="1107553"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i="1" sz="2600"/>
              </a:lvl1pPr>
            </a:lstStyle>
            <a:p>
              <a:pPr/>
              <a:r>
                <a:t>2012/3</a:t>
              </a:r>
            </a:p>
          </p:txBody>
        </p:sp>
      </p:grpSp>
      <p:grpSp>
        <p:nvGrpSpPr>
          <p:cNvPr id="489" name="Group 489"/>
          <p:cNvGrpSpPr/>
          <p:nvPr/>
        </p:nvGrpSpPr>
        <p:grpSpPr>
          <a:xfrm>
            <a:off x="231582" y="3321383"/>
            <a:ext cx="12678603" cy="1973884"/>
            <a:chOff x="0" y="0"/>
            <a:chExt cx="12678602" cy="1973883"/>
          </a:xfrm>
        </p:grpSpPr>
        <p:grpSp>
          <p:nvGrpSpPr>
            <p:cNvPr id="487" name="Group 487"/>
            <p:cNvGrpSpPr/>
            <p:nvPr/>
          </p:nvGrpSpPr>
          <p:grpSpPr>
            <a:xfrm>
              <a:off x="-1" y="0"/>
              <a:ext cx="12678604" cy="1973884"/>
              <a:chOff x="0" y="0"/>
              <a:chExt cx="12678602" cy="1973883"/>
            </a:xfrm>
          </p:grpSpPr>
          <p:sp>
            <p:nvSpPr>
              <p:cNvPr id="484" name="Shape 484"/>
              <p:cNvSpPr/>
              <p:nvPr/>
            </p:nvSpPr>
            <p:spPr>
              <a:xfrm>
                <a:off x="1813822" y="511986"/>
                <a:ext cx="10864781"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defRPr i="1" sz="3000"/>
                </a:pPr>
                <a:r>
                  <a:rPr b="1">
                    <a:solidFill>
                      <a:srgbClr val="00B56E"/>
                    </a:solidFill>
                  </a:rPr>
                  <a:t>Loosely coupled</a:t>
                </a:r>
                <a:r>
                  <a:t> service oriented architecture </a:t>
                </a:r>
                <a:r>
                  <a:rPr b="1">
                    <a:solidFill>
                      <a:srgbClr val="00B56E"/>
                    </a:solidFill>
                  </a:rPr>
                  <a:t>with bounded contexts</a:t>
                </a:r>
                <a:r>
                  <a:t>.</a:t>
                </a:r>
              </a:p>
            </p:txBody>
          </p:sp>
          <p:sp>
            <p:nvSpPr>
              <p:cNvPr id="485" name="Shape 485"/>
              <p:cNvSpPr/>
              <p:nvPr/>
            </p:nvSpPr>
            <p:spPr>
              <a:xfrm>
                <a:off x="0" y="1373935"/>
                <a:ext cx="2714498"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solidFill>
                      <a:srgbClr val="00B56E"/>
                    </a:solidFill>
                  </a:defRPr>
                </a:lvl1pPr>
              </a:lstStyle>
              <a:p>
                <a:pPr/>
                <a:r>
                  <a:t>Adrian Cockcroft</a:t>
                </a:r>
              </a:p>
            </p:txBody>
          </p:sp>
          <p:pic>
            <p:nvPicPr>
              <p:cNvPr id="486" name="pasted-image.png"/>
              <p:cNvPicPr>
                <a:picLocks noChangeAspect="0"/>
              </p:cNvPicPr>
              <p:nvPr/>
            </p:nvPicPr>
            <p:blipFill>
              <a:blip r:embed="rId4">
                <a:extLst/>
              </a:blip>
              <a:stretch>
                <a:fillRect/>
              </a:stretch>
            </p:blipFill>
            <p:spPr>
              <a:xfrm>
                <a:off x="337953" y="0"/>
                <a:ext cx="1371601" cy="1358900"/>
              </a:xfrm>
              <a:prstGeom prst="rect">
                <a:avLst/>
              </a:prstGeom>
              <a:ln w="12700" cap="flat">
                <a:noFill/>
                <a:miter lim="400000"/>
              </a:ln>
              <a:effectLst/>
            </p:spPr>
          </p:pic>
        </p:grpSp>
        <p:sp>
          <p:nvSpPr>
            <p:cNvPr id="488" name="Shape 488"/>
            <p:cNvSpPr/>
            <p:nvPr/>
          </p:nvSpPr>
          <p:spPr>
            <a:xfrm>
              <a:off x="11245130" y="977282"/>
              <a:ext cx="1274910"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i="1" sz="2600"/>
              </a:lvl1pPr>
            </a:lstStyle>
            <a:p>
              <a:pPr/>
              <a:r>
                <a:t>2014/11</a:t>
              </a:r>
            </a:p>
          </p:txBody>
        </p:sp>
      </p:grpSp>
      <p:grpSp>
        <p:nvGrpSpPr>
          <p:cNvPr id="495" name="Group 495"/>
          <p:cNvGrpSpPr/>
          <p:nvPr/>
        </p:nvGrpSpPr>
        <p:grpSpPr>
          <a:xfrm>
            <a:off x="358529" y="5418157"/>
            <a:ext cx="12393094" cy="2078580"/>
            <a:chOff x="0" y="0"/>
            <a:chExt cx="12393092" cy="2078578"/>
          </a:xfrm>
        </p:grpSpPr>
        <p:grpSp>
          <p:nvGrpSpPr>
            <p:cNvPr id="493" name="Group 493"/>
            <p:cNvGrpSpPr/>
            <p:nvPr/>
          </p:nvGrpSpPr>
          <p:grpSpPr>
            <a:xfrm>
              <a:off x="-1" y="0"/>
              <a:ext cx="11577045" cy="2078579"/>
              <a:chOff x="0" y="0"/>
              <a:chExt cx="11577043" cy="2078578"/>
            </a:xfrm>
          </p:grpSpPr>
          <p:pic>
            <p:nvPicPr>
              <p:cNvPr id="490" name="pasted-image.png"/>
              <p:cNvPicPr>
                <a:picLocks noChangeAspect="1"/>
              </p:cNvPicPr>
              <p:nvPr/>
            </p:nvPicPr>
            <p:blipFill>
              <a:blip r:embed="rId5">
                <a:extLst/>
              </a:blip>
              <a:stretch>
                <a:fillRect/>
              </a:stretch>
            </p:blipFill>
            <p:spPr>
              <a:xfrm>
                <a:off x="273061" y="0"/>
                <a:ext cx="1270979" cy="1521594"/>
              </a:xfrm>
              <a:prstGeom prst="rect">
                <a:avLst/>
              </a:prstGeom>
              <a:ln w="12700" cap="flat">
                <a:noFill/>
                <a:miter lim="400000"/>
              </a:ln>
              <a:effectLst/>
            </p:spPr>
          </p:pic>
          <p:sp>
            <p:nvSpPr>
              <p:cNvPr id="491" name="Shape 491"/>
              <p:cNvSpPr/>
              <p:nvPr/>
            </p:nvSpPr>
            <p:spPr>
              <a:xfrm>
                <a:off x="1690890" y="562422"/>
                <a:ext cx="9886154"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defRPr i="1" sz="3000"/>
                </a:pPr>
                <a:r>
                  <a:t>Microservices are the first </a:t>
                </a:r>
                <a:r>
                  <a:rPr b="1">
                    <a:solidFill>
                      <a:srgbClr val="00B56E"/>
                    </a:solidFill>
                  </a:rPr>
                  <a:t>post DevOps</a:t>
                </a:r>
                <a:r>
                  <a:t> revolution architecture.</a:t>
                </a:r>
              </a:p>
            </p:txBody>
          </p:sp>
          <p:sp>
            <p:nvSpPr>
              <p:cNvPr id="492" name="Shape 492"/>
              <p:cNvSpPr/>
              <p:nvPr/>
            </p:nvSpPr>
            <p:spPr>
              <a:xfrm>
                <a:off x="0" y="1478630"/>
                <a:ext cx="1632890"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solidFill>
                      <a:srgbClr val="00B56E"/>
                    </a:solidFill>
                  </a:defRPr>
                </a:lvl1pPr>
              </a:lstStyle>
              <a:p>
                <a:pPr/>
                <a:r>
                  <a:t>Neal Ford</a:t>
                </a:r>
              </a:p>
            </p:txBody>
          </p:sp>
        </p:grpSp>
        <p:sp>
          <p:nvSpPr>
            <p:cNvPr id="494" name="Shape 494"/>
            <p:cNvSpPr/>
            <p:nvPr/>
          </p:nvSpPr>
          <p:spPr>
            <a:xfrm>
              <a:off x="11118184" y="1066370"/>
              <a:ext cx="1274909"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i="1" sz="2600"/>
              </a:lvl1pPr>
            </a:lstStyle>
            <a:p>
              <a:pPr/>
              <a:r>
                <a:t>2015/10</a:t>
              </a:r>
            </a:p>
          </p:txBody>
        </p:sp>
      </p:grpSp>
      <p:sp>
        <p:nvSpPr>
          <p:cNvPr id="496" name="Shape 496"/>
          <p:cNvSpPr/>
          <p:nvPr/>
        </p:nvSpPr>
        <p:spPr>
          <a:xfrm>
            <a:off x="5702468" y="7619627"/>
            <a:ext cx="668484" cy="599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i="1" sz="3000"/>
            </a:lvl1pPr>
          </a:lstStyle>
          <a:p>
            <a:pPr/>
            <a:r>
              <a:t>……</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Shape 50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1" name="Shape 501"/>
          <p:cNvSpPr/>
          <p:nvPr/>
        </p:nvSpPr>
        <p:spPr>
          <a:xfrm>
            <a:off x="2330260" y="1472167"/>
            <a:ext cx="8662116" cy="223075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b="1" sz="4700"/>
            </a:pPr>
            <a:r>
              <a:t>以缩短</a:t>
            </a:r>
            <a:r>
              <a:rPr>
                <a:solidFill>
                  <a:srgbClr val="D93F2A"/>
                </a:solidFill>
              </a:rPr>
              <a:t>交付周期</a:t>
            </a:r>
            <a:r>
              <a:t>为核心</a:t>
            </a:r>
          </a:p>
          <a:p>
            <a:pPr lvl="8" indent="1828800">
              <a:defRPr b="1" sz="4700"/>
            </a:pPr>
            <a:r>
              <a:t>   基于</a:t>
            </a:r>
            <a:r>
              <a:rPr>
                <a:solidFill>
                  <a:srgbClr val="D93F2A"/>
                </a:solidFill>
              </a:rPr>
              <a:t>DevOps</a:t>
            </a:r>
          </a:p>
          <a:p>
            <a:pPr lvl="8" indent="1828800">
              <a:defRPr b="1" sz="4700"/>
            </a:pPr>
            <a:r>
              <a:t>              的</a:t>
            </a:r>
            <a:r>
              <a:rPr>
                <a:solidFill>
                  <a:srgbClr val="D93F2A"/>
                </a:solidFill>
              </a:rPr>
              <a:t>演进式架构</a:t>
            </a:r>
          </a:p>
        </p:txBody>
      </p:sp>
      <p:grpSp>
        <p:nvGrpSpPr>
          <p:cNvPr id="504" name="Group 504"/>
          <p:cNvGrpSpPr/>
          <p:nvPr/>
        </p:nvGrpSpPr>
        <p:grpSpPr>
          <a:xfrm>
            <a:off x="129" y="4989496"/>
            <a:ext cx="13029942" cy="5046557"/>
            <a:chOff x="0" y="0"/>
            <a:chExt cx="13029941" cy="5046555"/>
          </a:xfrm>
        </p:grpSpPr>
        <p:sp>
          <p:nvSpPr>
            <p:cNvPr id="502" name="Shape 502"/>
            <p:cNvSpPr/>
            <p:nvPr/>
          </p:nvSpPr>
          <p:spPr>
            <a:xfrm>
              <a:off x="0" y="0"/>
              <a:ext cx="13029942" cy="5046556"/>
            </a:xfrm>
            <a:prstGeom prst="rect">
              <a:avLst/>
            </a:prstGeom>
            <a:solidFill>
              <a:srgbClr val="000000"/>
            </a:solidFill>
            <a:ln w="12700" cap="flat">
              <a:noFill/>
              <a:miter lim="400000"/>
            </a:ln>
            <a:effectLst/>
          </p:spPr>
          <p:txBody>
            <a:bodyPr wrap="square" lIns="65023" tIns="65023" rIns="65023" bIns="65023" numCol="1" anchor="ctr">
              <a:noAutofit/>
            </a:bodyPr>
            <a:lstStyle/>
            <a:p>
              <a:pPr/>
            </a:p>
          </p:txBody>
        </p:sp>
        <p:sp>
          <p:nvSpPr>
            <p:cNvPr id="503" name="Shape 503"/>
            <p:cNvSpPr/>
            <p:nvPr/>
          </p:nvSpPr>
          <p:spPr>
            <a:xfrm>
              <a:off x="9162570" y="2650771"/>
              <a:ext cx="3378442" cy="66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defRPr sz="3500">
                  <a:solidFill>
                    <a:srgbClr val="FFFFFF"/>
                  </a:solidFill>
                </a:defRPr>
              </a:lvl1pPr>
            </a:lstStyle>
            <a:p>
              <a:pPr/>
              <a:r>
                <a:t>Schakespear</a:t>
              </a:r>
            </a:p>
          </p:txBody>
        </p:sp>
      </p:grpSp>
      <p:sp>
        <p:nvSpPr>
          <p:cNvPr id="505" name="Shape 505"/>
          <p:cNvSpPr/>
          <p:nvPr/>
        </p:nvSpPr>
        <p:spPr>
          <a:xfrm>
            <a:off x="1358790" y="6493593"/>
            <a:ext cx="10605056" cy="765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4100">
                <a:solidFill>
                  <a:srgbClr val="FFFFFF"/>
                </a:solidFill>
              </a:defRPr>
            </a:lvl1pPr>
          </a:lstStyle>
          <a:p>
            <a:pPr/>
            <a:r>
              <a:t>A thousand Hamlets in a thousand  people’s eyes.</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0" name="Shape 230"/>
          <p:cNvSpPr/>
          <p:nvPr/>
        </p:nvSpPr>
        <p:spPr>
          <a:xfrm>
            <a:off x="3912718" y="2469744"/>
            <a:ext cx="6449364" cy="410197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15192" indent="-415192" defTabSz="584200">
              <a:lnSpc>
                <a:spcPct val="150000"/>
              </a:lnSpc>
              <a:spcBef>
                <a:spcPts val="1200"/>
              </a:spcBef>
              <a:buClr>
                <a:srgbClr val="00B56E"/>
              </a:buClr>
              <a:buSzPct val="100000"/>
              <a:buFont typeface="Lucida Grande"/>
              <a:buChar char="■"/>
              <a:defRPr sz="5000">
                <a:solidFill>
                  <a:srgbClr val="00B56E"/>
                </a:solidFill>
                <a:latin typeface="+mn-lt"/>
                <a:ea typeface="+mn-ea"/>
                <a:cs typeface="+mn-cs"/>
                <a:sym typeface="Helvetica"/>
              </a:defRPr>
            </a:pPr>
            <a:r>
              <a:rPr>
                <a:latin typeface="Calibri"/>
                <a:ea typeface="Calibri"/>
                <a:cs typeface="Calibri"/>
                <a:sym typeface="Calibri"/>
              </a:rPr>
              <a:t>微服务</a:t>
            </a:r>
            <a:r>
              <a:t>架构的核心</a:t>
            </a:r>
            <a:endParaRPr>
              <a:latin typeface="Calibri"/>
              <a:ea typeface="Calibri"/>
              <a:cs typeface="Calibri"/>
              <a:sym typeface="Calibri"/>
            </a:endParaRPr>
          </a:p>
          <a:p>
            <a:pPr lvl="2" marL="415192" indent="-415192" defTabSz="584200">
              <a:lnSpc>
                <a:spcPct val="150000"/>
              </a:lnSpc>
              <a:spcBef>
                <a:spcPts val="1200"/>
              </a:spcBef>
              <a:buClr>
                <a:srgbClr val="00B56E"/>
              </a:buClr>
              <a:buSzPct val="100000"/>
              <a:buFont typeface="Lucida Grande"/>
              <a:buChar char="■"/>
              <a:defRPr sz="5000">
                <a:solidFill>
                  <a:srgbClr val="00B56E"/>
                </a:solidFill>
                <a:latin typeface="+mn-lt"/>
                <a:ea typeface="+mn-ea"/>
                <a:cs typeface="+mn-cs"/>
                <a:sym typeface="Helvetica"/>
              </a:defRPr>
            </a:pPr>
            <a:r>
              <a:t>微服务架构生态系统</a:t>
            </a:r>
          </a:p>
          <a:p>
            <a:pPr lvl="2" marL="415192" indent="-415192" defTabSz="584200">
              <a:lnSpc>
                <a:spcPct val="150000"/>
              </a:lnSpc>
              <a:spcBef>
                <a:spcPts val="1200"/>
              </a:spcBef>
              <a:buClr>
                <a:srgbClr val="00B56E"/>
              </a:buClr>
              <a:buSzPct val="100000"/>
              <a:buFont typeface="Lucida Grande"/>
              <a:buChar char="■"/>
              <a:defRPr sz="5000">
                <a:solidFill>
                  <a:srgbClr val="00B56E"/>
                </a:solidFill>
                <a:latin typeface="+mn-lt"/>
                <a:ea typeface="+mn-ea"/>
                <a:cs typeface="+mn-cs"/>
                <a:sym typeface="Helvetica"/>
              </a:defRPr>
            </a:pPr>
            <a:r>
              <a:t>微服务实施参考模型</a:t>
            </a:r>
          </a:p>
          <a:p>
            <a:pPr lvl="2" marL="415192" indent="-415192" defTabSz="584200">
              <a:lnSpc>
                <a:spcPct val="150000"/>
              </a:lnSpc>
              <a:spcBef>
                <a:spcPts val="1200"/>
              </a:spcBef>
              <a:buClr>
                <a:srgbClr val="00B56E"/>
              </a:buClr>
              <a:buSzPct val="100000"/>
              <a:buFont typeface="Lucida Grande"/>
              <a:buChar char="■"/>
              <a:defRPr sz="5000">
                <a:solidFill>
                  <a:srgbClr val="00B56E"/>
                </a:solidFill>
                <a:latin typeface="+mn-lt"/>
                <a:ea typeface="+mn-ea"/>
                <a:cs typeface="+mn-cs"/>
                <a:sym typeface="Helvetica"/>
              </a:defRPr>
            </a:pPr>
            <a:r>
              <a:t>参考模型的应用案例</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Shape 50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0" name="Shape 510"/>
          <p:cNvSpPr/>
          <p:nvPr/>
        </p:nvSpPr>
        <p:spPr>
          <a:xfrm>
            <a:off x="2252726" y="4253234"/>
            <a:ext cx="8499349" cy="72174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4700"/>
            </a:pPr>
            <a:r>
              <a:t>为什么以</a:t>
            </a:r>
            <a:r>
              <a:rPr>
                <a:solidFill>
                  <a:srgbClr val="D93F2A"/>
                </a:solidFill>
              </a:rPr>
              <a:t>缩短交付周期</a:t>
            </a:r>
            <a:r>
              <a:t>为核心？</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17" name="Group 517"/>
          <p:cNvGrpSpPr/>
          <p:nvPr/>
        </p:nvGrpSpPr>
        <p:grpSpPr>
          <a:xfrm>
            <a:off x="491608" y="2102686"/>
            <a:ext cx="12021584" cy="4811242"/>
            <a:chOff x="0" y="0"/>
            <a:chExt cx="12021582" cy="4811240"/>
          </a:xfrm>
        </p:grpSpPr>
        <p:sp>
          <p:nvSpPr>
            <p:cNvPr id="515" name="Shape 515"/>
            <p:cNvSpPr/>
            <p:nvPr/>
          </p:nvSpPr>
          <p:spPr>
            <a:xfrm>
              <a:off x="139789" y="0"/>
              <a:ext cx="11445045" cy="36981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defRPr i="1" sz="3500"/>
              </a:pPr>
              <a:r>
                <a:t>We can’t deliver new business value as fast as the business needs it. It is absolutely clear that old approaches are showing down the company’s growth and we are at risk of losing out competitive advantages.</a:t>
              </a:r>
            </a:p>
            <a:p>
              <a:pPr>
                <a:defRPr i="1" sz="3500"/>
              </a:pPr>
            </a:p>
            <a:p>
              <a:pPr>
                <a:defRPr sz="3500">
                  <a:latin typeface="Impact"/>
                  <a:ea typeface="Impact"/>
                  <a:cs typeface="Impact"/>
                  <a:sym typeface="Impact"/>
                </a:defRPr>
              </a:pPr>
              <a:r>
                <a:t>我们交付特性的速度已经无法满足业务变化需要。旧的工作方式阻碍了组织的发展，而我们也因此正在丧失竞争力。</a:t>
              </a:r>
            </a:p>
          </p:txBody>
        </p:sp>
        <p:sp>
          <p:nvSpPr>
            <p:cNvPr id="516" name="Shape 516"/>
            <p:cNvSpPr/>
            <p:nvPr/>
          </p:nvSpPr>
          <p:spPr>
            <a:xfrm>
              <a:off x="0" y="3944592"/>
              <a:ext cx="12021583" cy="866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i="1" sz="4700">
                  <a:solidFill>
                    <a:srgbClr val="D93F2A"/>
                  </a:solidFill>
                </a:defRPr>
              </a:lvl1pPr>
            </a:lstStyle>
            <a:p>
              <a:pPr/>
              <a:r>
                <a:t>O’Reilly Software Architecture Conference 2017.4</a:t>
              </a:r>
            </a:p>
          </p:txBody>
        </p:sp>
      </p:gr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2" name="pasted-image.png"/>
          <p:cNvPicPr>
            <a:picLocks noChangeAspect="1"/>
          </p:cNvPicPr>
          <p:nvPr/>
        </p:nvPicPr>
        <p:blipFill>
          <a:blip r:embed="rId3">
            <a:extLst/>
          </a:blip>
          <a:stretch>
            <a:fillRect/>
          </a:stretch>
        </p:blipFill>
        <p:spPr>
          <a:xfrm>
            <a:off x="441255" y="2544417"/>
            <a:ext cx="5293007" cy="5293006"/>
          </a:xfrm>
          <a:prstGeom prst="rect">
            <a:avLst/>
          </a:prstGeom>
          <a:ln w="12700">
            <a:miter lim="400000"/>
          </a:ln>
        </p:spPr>
      </p:pic>
      <p:sp>
        <p:nvSpPr>
          <p:cNvPr id="523" name="Shape 523"/>
          <p:cNvSpPr/>
          <p:nvPr/>
        </p:nvSpPr>
        <p:spPr>
          <a:xfrm>
            <a:off x="4065403" y="8282742"/>
            <a:ext cx="4873995"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https://www.continuousdelivery.com/</a:t>
            </a:r>
          </a:p>
        </p:txBody>
      </p:sp>
      <p:sp>
        <p:nvSpPr>
          <p:cNvPr id="524" name="Shape 524"/>
          <p:cNvSpPr/>
          <p:nvPr/>
        </p:nvSpPr>
        <p:spPr>
          <a:xfrm>
            <a:off x="6395957" y="5501127"/>
            <a:ext cx="3774490" cy="2479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228600" indent="-228600">
              <a:buSzPct val="100000"/>
              <a:buChar char="•"/>
              <a:defRPr i="1" sz="3000"/>
            </a:pPr>
            <a:r>
              <a:t>Faster time to market</a:t>
            </a:r>
          </a:p>
          <a:p>
            <a:pPr marL="228600" indent="-228600">
              <a:buSzPct val="100000"/>
              <a:buChar char="•"/>
              <a:defRPr i="1" sz="3000"/>
            </a:pPr>
            <a:r>
              <a:t>Lower risk release</a:t>
            </a:r>
          </a:p>
          <a:p>
            <a:pPr marL="228600" indent="-228600">
              <a:buSzPct val="100000"/>
              <a:buChar char="•"/>
              <a:defRPr i="1" sz="3000"/>
            </a:pPr>
            <a:r>
              <a:t>Higher quality </a:t>
            </a:r>
          </a:p>
          <a:p>
            <a:pPr marL="228600" indent="-228600">
              <a:buSzPct val="100000"/>
              <a:buChar char="•"/>
              <a:defRPr i="1" sz="3000"/>
            </a:pPr>
            <a:r>
              <a:t>Lower costs</a:t>
            </a:r>
          </a:p>
          <a:p>
            <a:pPr marL="228600" indent="-228600">
              <a:buSzPct val="100000"/>
              <a:buChar char="•"/>
              <a:defRPr i="1" sz="3000"/>
            </a:pPr>
            <a:r>
              <a:t>Better products</a:t>
            </a:r>
          </a:p>
        </p:txBody>
      </p:sp>
      <p:sp>
        <p:nvSpPr>
          <p:cNvPr id="525" name="Shape 525"/>
          <p:cNvSpPr/>
          <p:nvPr/>
        </p:nvSpPr>
        <p:spPr>
          <a:xfrm>
            <a:off x="2252726" y="1631085"/>
            <a:ext cx="8499349" cy="72174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4700"/>
            </a:pPr>
            <a:r>
              <a:t>为什么以</a:t>
            </a:r>
            <a:r>
              <a:rPr>
                <a:solidFill>
                  <a:srgbClr val="D93F2A"/>
                </a:solidFill>
              </a:rPr>
              <a:t>缩短交付周期</a:t>
            </a:r>
            <a:r>
              <a:t>为核心？</a:t>
            </a:r>
          </a:p>
        </p:txBody>
      </p:sp>
      <p:grpSp>
        <p:nvGrpSpPr>
          <p:cNvPr id="528" name="Group 528"/>
          <p:cNvGrpSpPr/>
          <p:nvPr/>
        </p:nvGrpSpPr>
        <p:grpSpPr>
          <a:xfrm>
            <a:off x="5723834" y="2449972"/>
            <a:ext cx="4721440" cy="3173419"/>
            <a:chOff x="0" y="0"/>
            <a:chExt cx="4721439" cy="3173417"/>
          </a:xfrm>
        </p:grpSpPr>
        <p:pic>
          <p:nvPicPr>
            <p:cNvPr id="526" name="pasted-image.png"/>
            <p:cNvPicPr>
              <a:picLocks noChangeAspect="1"/>
            </p:cNvPicPr>
            <p:nvPr/>
          </p:nvPicPr>
          <p:blipFill>
            <a:blip r:embed="rId4">
              <a:extLst/>
            </a:blip>
            <a:srcRect l="0" t="0" r="0" b="0"/>
            <a:stretch>
              <a:fillRect/>
            </a:stretch>
          </p:blipFill>
          <p:spPr>
            <a:xfrm>
              <a:off x="226330" y="216528"/>
              <a:ext cx="4495110" cy="2956890"/>
            </a:xfrm>
            <a:prstGeom prst="rect">
              <a:avLst/>
            </a:prstGeom>
            <a:ln w="12700" cap="flat">
              <a:noFill/>
              <a:miter lim="400000"/>
            </a:ln>
            <a:effectLst/>
          </p:spPr>
        </p:pic>
        <p:sp>
          <p:nvSpPr>
            <p:cNvPr id="527" name="Shape 527"/>
            <p:cNvSpPr/>
            <p:nvPr/>
          </p:nvSpPr>
          <p:spPr>
            <a:xfrm>
              <a:off x="0" y="0"/>
              <a:ext cx="601823" cy="421877"/>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87" name="Group 587"/>
          <p:cNvGrpSpPr/>
          <p:nvPr/>
        </p:nvGrpSpPr>
        <p:grpSpPr>
          <a:xfrm>
            <a:off x="234952" y="1685456"/>
            <a:ext cx="12087824" cy="6740512"/>
            <a:chOff x="16980" y="209188"/>
            <a:chExt cx="12087823" cy="6740510"/>
          </a:xfrm>
        </p:grpSpPr>
        <p:sp>
          <p:nvSpPr>
            <p:cNvPr id="533" name="Shape 533"/>
            <p:cNvSpPr/>
            <p:nvPr/>
          </p:nvSpPr>
          <p:spPr>
            <a:xfrm>
              <a:off x="7301844" y="1490214"/>
              <a:ext cx="2112689" cy="703926"/>
            </a:xfrm>
            <a:prstGeom prst="wedgeEllipseCallout">
              <a:avLst>
                <a:gd name="adj1" fmla="val 7658"/>
                <a:gd name="adj2" fmla="val 74238"/>
              </a:avLst>
            </a:prstGeom>
            <a:solidFill>
              <a:srgbClr val="F5D328"/>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defTabSz="584200">
                <a:spcBef>
                  <a:spcPts val="2400"/>
                </a:spcBef>
                <a:defRPr b="1" cap="all" spc="-72" sz="1800">
                  <a:solidFill>
                    <a:srgbClr val="C82506"/>
                  </a:solidFill>
                  <a:latin typeface="+mn-lt"/>
                  <a:ea typeface="+mn-ea"/>
                  <a:cs typeface="+mn-cs"/>
                  <a:sym typeface="Helvetica"/>
                </a:defRPr>
              </a:pPr>
            </a:p>
          </p:txBody>
        </p:sp>
        <p:sp>
          <p:nvSpPr>
            <p:cNvPr id="534" name="Shape 534"/>
            <p:cNvSpPr/>
            <p:nvPr/>
          </p:nvSpPr>
          <p:spPr>
            <a:xfrm>
              <a:off x="3659405" y="1806248"/>
              <a:ext cx="2112689" cy="703926"/>
            </a:xfrm>
            <a:prstGeom prst="wedgeEllipseCallout">
              <a:avLst>
                <a:gd name="adj1" fmla="val 7658"/>
                <a:gd name="adj2" fmla="val 74238"/>
              </a:avLst>
            </a:prstGeom>
            <a:solidFill>
              <a:srgbClr val="F5D328"/>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defTabSz="584200">
                <a:spcBef>
                  <a:spcPts val="2400"/>
                </a:spcBef>
                <a:defRPr b="1" cap="all" spc="-72" sz="1800">
                  <a:solidFill>
                    <a:srgbClr val="C82506"/>
                  </a:solidFill>
                  <a:latin typeface="+mn-lt"/>
                  <a:ea typeface="+mn-ea"/>
                  <a:cs typeface="+mn-cs"/>
                  <a:sym typeface="Helvetica"/>
                </a:defRPr>
              </a:pPr>
            </a:p>
          </p:txBody>
        </p:sp>
        <p:grpSp>
          <p:nvGrpSpPr>
            <p:cNvPr id="537" name="Group 537"/>
            <p:cNvGrpSpPr/>
            <p:nvPr/>
          </p:nvGrpSpPr>
          <p:grpSpPr>
            <a:xfrm>
              <a:off x="1921046" y="3809534"/>
              <a:ext cx="541226" cy="541227"/>
              <a:chOff x="-7" y="-7"/>
              <a:chExt cx="541225" cy="541225"/>
            </a:xfrm>
          </p:grpSpPr>
          <p:sp>
            <p:nvSpPr>
              <p:cNvPr id="535" name="Shape 535"/>
              <p:cNvSpPr/>
              <p:nvPr/>
            </p:nvSpPr>
            <p:spPr>
              <a:xfrm>
                <a:off x="-8" y="-8"/>
                <a:ext cx="541226"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536" name="Shape 536"/>
              <p:cNvSpPr/>
              <p:nvPr/>
            </p:nvSpPr>
            <p:spPr>
              <a:xfrm>
                <a:off x="50108" y="50108"/>
                <a:ext cx="441000"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538" name="Shape 538"/>
            <p:cNvSpPr/>
            <p:nvPr/>
          </p:nvSpPr>
          <p:spPr>
            <a:xfrm>
              <a:off x="1428560" y="3411368"/>
              <a:ext cx="1323024"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defRPr sz="1800"/>
              </a:pPr>
              <a:r>
                <a:rPr sz="2200"/>
                <a:t>需求</a:t>
              </a:r>
            </a:p>
          </p:txBody>
        </p:sp>
        <p:grpSp>
          <p:nvGrpSpPr>
            <p:cNvPr id="541" name="Group 541"/>
            <p:cNvGrpSpPr/>
            <p:nvPr/>
          </p:nvGrpSpPr>
          <p:grpSpPr>
            <a:xfrm>
              <a:off x="3542770" y="3809534"/>
              <a:ext cx="541227" cy="541227"/>
              <a:chOff x="-7" y="-7"/>
              <a:chExt cx="541226" cy="541225"/>
            </a:xfrm>
          </p:grpSpPr>
          <p:sp>
            <p:nvSpPr>
              <p:cNvPr id="539" name="Shape 539"/>
              <p:cNvSpPr/>
              <p:nvPr/>
            </p:nvSpPr>
            <p:spPr>
              <a:xfrm>
                <a:off x="-8" y="-8"/>
                <a:ext cx="541227"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540" name="Shape 540"/>
              <p:cNvSpPr/>
              <p:nvPr/>
            </p:nvSpPr>
            <p:spPr>
              <a:xfrm>
                <a:off x="50108" y="50108"/>
                <a:ext cx="441001"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542" name="Shape 542"/>
            <p:cNvSpPr/>
            <p:nvPr/>
          </p:nvSpPr>
          <p:spPr>
            <a:xfrm>
              <a:off x="3151884" y="3424068"/>
              <a:ext cx="1323024"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r>
                <a:t>设计</a:t>
              </a:r>
            </a:p>
          </p:txBody>
        </p:sp>
        <p:grpSp>
          <p:nvGrpSpPr>
            <p:cNvPr id="545" name="Group 545"/>
            <p:cNvGrpSpPr/>
            <p:nvPr/>
          </p:nvGrpSpPr>
          <p:grpSpPr>
            <a:xfrm>
              <a:off x="5520094" y="3809534"/>
              <a:ext cx="541226" cy="541227"/>
              <a:chOff x="-7" y="-7"/>
              <a:chExt cx="541225" cy="541225"/>
            </a:xfrm>
          </p:grpSpPr>
          <p:sp>
            <p:nvSpPr>
              <p:cNvPr id="543" name="Shape 543"/>
              <p:cNvSpPr/>
              <p:nvPr/>
            </p:nvSpPr>
            <p:spPr>
              <a:xfrm>
                <a:off x="-8" y="-8"/>
                <a:ext cx="541226"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544" name="Shape 544"/>
              <p:cNvSpPr/>
              <p:nvPr/>
            </p:nvSpPr>
            <p:spPr>
              <a:xfrm>
                <a:off x="50108" y="50108"/>
                <a:ext cx="441000"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546" name="Shape 546"/>
            <p:cNvSpPr/>
            <p:nvPr/>
          </p:nvSpPr>
          <p:spPr>
            <a:xfrm>
              <a:off x="5129209" y="3398668"/>
              <a:ext cx="1323024"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defRPr sz="1800"/>
              </a:pPr>
              <a:r>
                <a:rPr sz="2200"/>
                <a:t>开发</a:t>
              </a:r>
            </a:p>
          </p:txBody>
        </p:sp>
        <p:grpSp>
          <p:nvGrpSpPr>
            <p:cNvPr id="549" name="Group 549"/>
            <p:cNvGrpSpPr/>
            <p:nvPr/>
          </p:nvGrpSpPr>
          <p:grpSpPr>
            <a:xfrm>
              <a:off x="7319618" y="3809534"/>
              <a:ext cx="541226" cy="541227"/>
              <a:chOff x="-7" y="-7"/>
              <a:chExt cx="541225" cy="541225"/>
            </a:xfrm>
          </p:grpSpPr>
          <p:sp>
            <p:nvSpPr>
              <p:cNvPr id="547" name="Shape 547"/>
              <p:cNvSpPr/>
              <p:nvPr/>
            </p:nvSpPr>
            <p:spPr>
              <a:xfrm>
                <a:off x="-8" y="-8"/>
                <a:ext cx="541226"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548" name="Shape 548"/>
              <p:cNvSpPr/>
              <p:nvPr/>
            </p:nvSpPr>
            <p:spPr>
              <a:xfrm>
                <a:off x="50108" y="50108"/>
                <a:ext cx="441000"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550" name="Shape 550"/>
            <p:cNvSpPr/>
            <p:nvPr/>
          </p:nvSpPr>
          <p:spPr>
            <a:xfrm>
              <a:off x="6928732" y="3373268"/>
              <a:ext cx="1323024"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defRPr sz="1800"/>
              </a:pPr>
              <a:r>
                <a:rPr sz="2200"/>
                <a:t>测试</a:t>
              </a:r>
            </a:p>
          </p:txBody>
        </p:sp>
        <p:grpSp>
          <p:nvGrpSpPr>
            <p:cNvPr id="553" name="Group 553"/>
            <p:cNvGrpSpPr/>
            <p:nvPr/>
          </p:nvGrpSpPr>
          <p:grpSpPr>
            <a:xfrm>
              <a:off x="9119141" y="3809534"/>
              <a:ext cx="541226" cy="541227"/>
              <a:chOff x="-7" y="-7"/>
              <a:chExt cx="541225" cy="541225"/>
            </a:xfrm>
          </p:grpSpPr>
          <p:sp>
            <p:nvSpPr>
              <p:cNvPr id="551" name="Shape 551"/>
              <p:cNvSpPr/>
              <p:nvPr/>
            </p:nvSpPr>
            <p:spPr>
              <a:xfrm>
                <a:off x="-8" y="-8"/>
                <a:ext cx="541226"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552" name="Shape 552"/>
              <p:cNvSpPr/>
              <p:nvPr/>
            </p:nvSpPr>
            <p:spPr>
              <a:xfrm>
                <a:off x="50108" y="50108"/>
                <a:ext cx="441000"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554" name="Shape 554"/>
            <p:cNvSpPr/>
            <p:nvPr/>
          </p:nvSpPr>
          <p:spPr>
            <a:xfrm>
              <a:off x="8728257" y="3335168"/>
              <a:ext cx="1338826" cy="434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r>
                <a:t>部署/运维</a:t>
              </a:r>
            </a:p>
          </p:txBody>
        </p:sp>
        <p:grpSp>
          <p:nvGrpSpPr>
            <p:cNvPr id="557" name="Group 557"/>
            <p:cNvGrpSpPr/>
            <p:nvPr/>
          </p:nvGrpSpPr>
          <p:grpSpPr>
            <a:xfrm>
              <a:off x="11172665" y="3758734"/>
              <a:ext cx="541227" cy="541227"/>
              <a:chOff x="-7" y="-7"/>
              <a:chExt cx="541226" cy="541225"/>
            </a:xfrm>
          </p:grpSpPr>
          <p:sp>
            <p:nvSpPr>
              <p:cNvPr id="555" name="Shape 555"/>
              <p:cNvSpPr/>
              <p:nvPr/>
            </p:nvSpPr>
            <p:spPr>
              <a:xfrm>
                <a:off x="-8" y="-8"/>
                <a:ext cx="541227"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556" name="Shape 556"/>
              <p:cNvSpPr/>
              <p:nvPr/>
            </p:nvSpPr>
            <p:spPr>
              <a:xfrm>
                <a:off x="50108" y="50108"/>
                <a:ext cx="441001"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558" name="Shape 558"/>
            <p:cNvSpPr/>
            <p:nvPr/>
          </p:nvSpPr>
          <p:spPr>
            <a:xfrm>
              <a:off x="10638154" y="3335168"/>
              <a:ext cx="1466650" cy="434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r>
                <a:t>监控/运营</a:t>
              </a:r>
            </a:p>
          </p:txBody>
        </p:sp>
        <p:sp>
          <p:nvSpPr>
            <p:cNvPr id="559" name="Shape 559"/>
            <p:cNvSpPr/>
            <p:nvPr/>
          </p:nvSpPr>
          <p:spPr>
            <a:xfrm flipV="1">
              <a:off x="2467153" y="4079503"/>
              <a:ext cx="416222" cy="2246"/>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560" name="Shape 560"/>
            <p:cNvSpPr/>
            <p:nvPr/>
          </p:nvSpPr>
          <p:spPr>
            <a:xfrm>
              <a:off x="4088878" y="4078573"/>
              <a:ext cx="416222" cy="1"/>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561" name="Shape 561"/>
            <p:cNvSpPr/>
            <p:nvPr/>
          </p:nvSpPr>
          <p:spPr>
            <a:xfrm>
              <a:off x="6066202" y="4078573"/>
              <a:ext cx="416221" cy="1"/>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562" name="Shape 562"/>
            <p:cNvSpPr/>
            <p:nvPr/>
          </p:nvSpPr>
          <p:spPr>
            <a:xfrm>
              <a:off x="7865726" y="4081748"/>
              <a:ext cx="416221" cy="1"/>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563" name="Shape 563"/>
            <p:cNvSpPr/>
            <p:nvPr/>
          </p:nvSpPr>
          <p:spPr>
            <a:xfrm>
              <a:off x="9665249" y="4078573"/>
              <a:ext cx="416222" cy="1"/>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564" name="Shape 564"/>
            <p:cNvSpPr/>
            <p:nvPr/>
          </p:nvSpPr>
          <p:spPr>
            <a:xfrm>
              <a:off x="2417958" y="2982549"/>
              <a:ext cx="5072806" cy="198392"/>
            </a:xfrm>
            <a:prstGeom prst="leftRightArrow">
              <a:avLst>
                <a:gd name="adj1" fmla="val 32000"/>
                <a:gd name="adj2" fmla="val 242082"/>
              </a:avLst>
            </a:prstGeom>
            <a:solidFill>
              <a:srgbClr val="0365C0"/>
            </a:solidFill>
            <a:ln w="12700" cap="flat">
              <a:noFill/>
              <a:miter lim="400000"/>
            </a:ln>
            <a:effectLst/>
          </p:spPr>
          <p:txBody>
            <a:bodyPr wrap="square" lIns="50800" tIns="50800" rIns="50800" bIns="50800" numCol="1" anchor="ctr">
              <a:noAutofit/>
            </a:bodyPr>
            <a:lstStyle/>
            <a:p>
              <a:pPr defTabSz="584200">
                <a:spcBef>
                  <a:spcPts val="2400"/>
                </a:spcBef>
                <a:defRPr b="1" cap="all" spc="-144" sz="3600">
                  <a:solidFill>
                    <a:srgbClr val="FFFFFF"/>
                  </a:solidFill>
                  <a:latin typeface="+mn-lt"/>
                  <a:ea typeface="+mn-ea"/>
                  <a:cs typeface="+mn-cs"/>
                  <a:sym typeface="Helvetica"/>
                </a:defRPr>
              </a:pPr>
            </a:p>
          </p:txBody>
        </p:sp>
        <p:sp>
          <p:nvSpPr>
            <p:cNvPr id="565" name="Shape 565"/>
            <p:cNvSpPr/>
            <p:nvPr/>
          </p:nvSpPr>
          <p:spPr>
            <a:xfrm>
              <a:off x="4215796" y="2660348"/>
              <a:ext cx="827712"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latin typeface="+mn-lt"/>
                  <a:ea typeface="+mn-ea"/>
                  <a:cs typeface="+mn-cs"/>
                  <a:sym typeface="Helvetica"/>
                </a:defRPr>
              </a:lvl1pPr>
            </a:lstStyle>
            <a:p>
              <a:pPr/>
              <a:r>
                <a:t>敏捷</a:t>
              </a:r>
            </a:p>
          </p:txBody>
        </p:sp>
        <p:sp>
          <p:nvSpPr>
            <p:cNvPr id="566" name="Shape 566"/>
            <p:cNvSpPr/>
            <p:nvPr/>
          </p:nvSpPr>
          <p:spPr>
            <a:xfrm>
              <a:off x="4082693" y="1819738"/>
              <a:ext cx="1215191" cy="642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584200">
                <a:defRPr b="1" sz="1500">
                  <a:latin typeface="+mn-lt"/>
                  <a:ea typeface="+mn-ea"/>
                  <a:cs typeface="+mn-cs"/>
                  <a:sym typeface="Helvetica"/>
                </a:defRPr>
              </a:pPr>
              <a:r>
                <a:t>业务驱动</a:t>
              </a:r>
              <a:br/>
              <a:r>
                <a:t>快速反馈</a:t>
              </a:r>
            </a:p>
          </p:txBody>
        </p:sp>
        <p:sp>
          <p:nvSpPr>
            <p:cNvPr id="567" name="Shape 567"/>
            <p:cNvSpPr/>
            <p:nvPr/>
          </p:nvSpPr>
          <p:spPr>
            <a:xfrm>
              <a:off x="5478894" y="2631293"/>
              <a:ext cx="4586843" cy="226647"/>
            </a:xfrm>
            <a:prstGeom prst="leftRightArrow">
              <a:avLst>
                <a:gd name="adj1" fmla="val 32000"/>
                <a:gd name="adj2" fmla="val 242082"/>
              </a:avLst>
            </a:prstGeom>
            <a:solidFill>
              <a:srgbClr val="0365C0">
                <a:alpha val="98970"/>
              </a:srgbClr>
            </a:solidFill>
            <a:ln w="12700" cap="flat">
              <a:noFill/>
              <a:miter lim="400000"/>
            </a:ln>
            <a:effectLst/>
          </p:spPr>
          <p:txBody>
            <a:bodyPr wrap="square" lIns="50800" tIns="50800" rIns="50800" bIns="50800" numCol="1" anchor="ctr">
              <a:noAutofit/>
            </a:bodyPr>
            <a:lstStyle/>
            <a:p>
              <a:pPr defTabSz="584200">
                <a:spcBef>
                  <a:spcPts val="2400"/>
                </a:spcBef>
                <a:defRPr b="1" cap="all" spc="-144" sz="3600">
                  <a:solidFill>
                    <a:srgbClr val="FFFFFF"/>
                  </a:solidFill>
                  <a:latin typeface="+mn-lt"/>
                  <a:ea typeface="+mn-ea"/>
                  <a:cs typeface="+mn-cs"/>
                  <a:sym typeface="Helvetica"/>
                </a:defRPr>
              </a:pPr>
            </a:p>
          </p:txBody>
        </p:sp>
        <p:sp>
          <p:nvSpPr>
            <p:cNvPr id="568" name="Shape 568"/>
            <p:cNvSpPr/>
            <p:nvPr/>
          </p:nvSpPr>
          <p:spPr>
            <a:xfrm>
              <a:off x="7817425" y="2294159"/>
              <a:ext cx="1323024" cy="4239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latin typeface="+mn-lt"/>
                  <a:ea typeface="+mn-ea"/>
                  <a:cs typeface="+mn-cs"/>
                  <a:sym typeface="Helvetica"/>
                </a:defRPr>
              </a:lvl1pPr>
            </a:lstStyle>
            <a:p>
              <a:pPr/>
              <a:r>
                <a:t>持续部署</a:t>
              </a:r>
            </a:p>
          </p:txBody>
        </p:sp>
        <p:sp>
          <p:nvSpPr>
            <p:cNvPr id="569" name="Shape 569"/>
            <p:cNvSpPr/>
            <p:nvPr/>
          </p:nvSpPr>
          <p:spPr>
            <a:xfrm>
              <a:off x="7839050" y="1650042"/>
              <a:ext cx="1038154" cy="417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584200">
                <a:defRPr b="1" sz="1500">
                  <a:latin typeface="+mn-lt"/>
                  <a:ea typeface="+mn-ea"/>
                  <a:cs typeface="+mn-cs"/>
                  <a:sym typeface="Helvetica"/>
                </a:defRPr>
              </a:pPr>
              <a:r>
                <a:t>运维协作</a:t>
              </a:r>
              <a:br/>
              <a:r>
                <a:t>自动化</a:t>
              </a:r>
            </a:p>
          </p:txBody>
        </p:sp>
        <p:sp>
          <p:nvSpPr>
            <p:cNvPr id="570" name="Shape 570"/>
            <p:cNvSpPr/>
            <p:nvPr/>
          </p:nvSpPr>
          <p:spPr>
            <a:xfrm rot="5400000">
              <a:off x="5968110" y="3842929"/>
              <a:ext cx="720083" cy="5760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450"/>
                  </a:lnTo>
                  <a:cubicBezTo>
                    <a:pt x="0" y="4231"/>
                    <a:pt x="3385" y="0"/>
                    <a:pt x="7560" y="0"/>
                  </a:cubicBezTo>
                  <a:lnTo>
                    <a:pt x="10928" y="0"/>
                  </a:lnTo>
                  <a:cubicBezTo>
                    <a:pt x="15103" y="0"/>
                    <a:pt x="18488" y="4231"/>
                    <a:pt x="18488" y="9450"/>
                  </a:cubicBezTo>
                  <a:lnTo>
                    <a:pt x="18488" y="10800"/>
                  </a:lnTo>
                  <a:lnTo>
                    <a:pt x="21600" y="10800"/>
                  </a:lnTo>
                  <a:lnTo>
                    <a:pt x="17280" y="16200"/>
                  </a:lnTo>
                  <a:lnTo>
                    <a:pt x="12960" y="10800"/>
                  </a:lnTo>
                  <a:lnTo>
                    <a:pt x="16072" y="10800"/>
                  </a:lnTo>
                  <a:lnTo>
                    <a:pt x="16072" y="9450"/>
                  </a:lnTo>
                  <a:cubicBezTo>
                    <a:pt x="16072" y="5898"/>
                    <a:pt x="13769" y="3019"/>
                    <a:pt x="10928" y="3019"/>
                  </a:cubicBezTo>
                  <a:lnTo>
                    <a:pt x="7560" y="3019"/>
                  </a:lnTo>
                  <a:cubicBezTo>
                    <a:pt x="4719" y="3019"/>
                    <a:pt x="2415" y="5898"/>
                    <a:pt x="2415" y="9450"/>
                  </a:cubicBezTo>
                  <a:lnTo>
                    <a:pt x="2415" y="21600"/>
                  </a:lnTo>
                  <a:close/>
                </a:path>
              </a:pathLst>
            </a:custGeom>
            <a:solidFill>
              <a:srgbClr val="808080"/>
            </a:solidFill>
            <a:ln w="12700" cap="flat">
              <a:noFill/>
              <a:miter lim="400000"/>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571" name="Shape 571"/>
            <p:cNvSpPr/>
            <p:nvPr/>
          </p:nvSpPr>
          <p:spPr>
            <a:xfrm rot="10800000">
              <a:off x="5689473" y="4312523"/>
              <a:ext cx="2002020" cy="431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450"/>
                  </a:lnTo>
                  <a:cubicBezTo>
                    <a:pt x="0" y="4231"/>
                    <a:pt x="1209" y="0"/>
                    <a:pt x="2700" y="0"/>
                  </a:cubicBezTo>
                  <a:lnTo>
                    <a:pt x="18129" y="0"/>
                  </a:lnTo>
                  <a:cubicBezTo>
                    <a:pt x="19620" y="0"/>
                    <a:pt x="20829" y="4231"/>
                    <a:pt x="20829" y="9450"/>
                  </a:cubicBezTo>
                  <a:lnTo>
                    <a:pt x="20829" y="10800"/>
                  </a:lnTo>
                  <a:lnTo>
                    <a:pt x="21600" y="10800"/>
                  </a:lnTo>
                  <a:lnTo>
                    <a:pt x="20057" y="16200"/>
                  </a:lnTo>
                  <a:lnTo>
                    <a:pt x="18514" y="10800"/>
                  </a:lnTo>
                  <a:lnTo>
                    <a:pt x="19286" y="10800"/>
                  </a:lnTo>
                  <a:lnTo>
                    <a:pt x="19286" y="9450"/>
                  </a:lnTo>
                  <a:cubicBezTo>
                    <a:pt x="19286" y="7213"/>
                    <a:pt x="18768" y="5400"/>
                    <a:pt x="18129" y="5400"/>
                  </a:cubicBezTo>
                  <a:lnTo>
                    <a:pt x="2700" y="5400"/>
                  </a:lnTo>
                  <a:cubicBezTo>
                    <a:pt x="2061" y="5400"/>
                    <a:pt x="1543" y="7213"/>
                    <a:pt x="1543" y="9450"/>
                  </a:cubicBezTo>
                  <a:lnTo>
                    <a:pt x="1543" y="21600"/>
                  </a:lnTo>
                  <a:close/>
                </a:path>
              </a:pathLst>
            </a:custGeom>
            <a:solidFill>
              <a:srgbClr val="808080"/>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572" name="Shape 572"/>
            <p:cNvSpPr/>
            <p:nvPr/>
          </p:nvSpPr>
          <p:spPr>
            <a:xfrm rot="10800000">
              <a:off x="1954866" y="4347317"/>
              <a:ext cx="9572807" cy="167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4968"/>
                  </a:lnTo>
                  <a:cubicBezTo>
                    <a:pt x="0" y="2224"/>
                    <a:pt x="375" y="0"/>
                    <a:pt x="837" y="0"/>
                  </a:cubicBezTo>
                  <a:lnTo>
                    <a:pt x="20485" y="0"/>
                  </a:lnTo>
                  <a:cubicBezTo>
                    <a:pt x="20947" y="0"/>
                    <a:pt x="21322" y="2224"/>
                    <a:pt x="21322" y="4968"/>
                  </a:cubicBezTo>
                  <a:lnTo>
                    <a:pt x="21322" y="18094"/>
                  </a:lnTo>
                  <a:lnTo>
                    <a:pt x="21600" y="18094"/>
                  </a:lnTo>
                  <a:lnTo>
                    <a:pt x="21183" y="20938"/>
                  </a:lnTo>
                  <a:lnTo>
                    <a:pt x="20766" y="18094"/>
                  </a:lnTo>
                  <a:lnTo>
                    <a:pt x="21045" y="18094"/>
                  </a:lnTo>
                  <a:lnTo>
                    <a:pt x="21045" y="4968"/>
                  </a:lnTo>
                  <a:cubicBezTo>
                    <a:pt x="21045" y="3134"/>
                    <a:pt x="20794" y="1646"/>
                    <a:pt x="20485" y="1646"/>
                  </a:cubicBezTo>
                  <a:lnTo>
                    <a:pt x="837" y="1646"/>
                  </a:lnTo>
                  <a:cubicBezTo>
                    <a:pt x="528" y="1646"/>
                    <a:pt x="277" y="3134"/>
                    <a:pt x="277" y="4968"/>
                  </a:cubicBezTo>
                  <a:lnTo>
                    <a:pt x="277" y="21600"/>
                  </a:lnTo>
                  <a:close/>
                </a:path>
              </a:pathLst>
            </a:custGeom>
            <a:solidFill>
              <a:srgbClr val="215968"/>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573" name="Shape 573"/>
            <p:cNvSpPr/>
            <p:nvPr/>
          </p:nvSpPr>
          <p:spPr>
            <a:xfrm rot="10800000">
              <a:off x="3920018" y="4249439"/>
              <a:ext cx="3771475" cy="8640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5721"/>
                  </a:lnTo>
                  <a:cubicBezTo>
                    <a:pt x="0" y="2561"/>
                    <a:pt x="788" y="0"/>
                    <a:pt x="1760" y="0"/>
                  </a:cubicBezTo>
                  <a:lnTo>
                    <a:pt x="19156" y="0"/>
                  </a:lnTo>
                  <a:cubicBezTo>
                    <a:pt x="20128" y="0"/>
                    <a:pt x="20916" y="2561"/>
                    <a:pt x="20916" y="5721"/>
                  </a:cubicBezTo>
                  <a:lnTo>
                    <a:pt x="21600" y="5721"/>
                  </a:lnTo>
                  <a:lnTo>
                    <a:pt x="20525" y="10168"/>
                  </a:lnTo>
                  <a:lnTo>
                    <a:pt x="19449" y="5721"/>
                  </a:lnTo>
                  <a:lnTo>
                    <a:pt x="20133" y="5721"/>
                  </a:lnTo>
                  <a:cubicBezTo>
                    <a:pt x="20133" y="3965"/>
                    <a:pt x="19696" y="2543"/>
                    <a:pt x="19156" y="2543"/>
                  </a:cubicBezTo>
                  <a:lnTo>
                    <a:pt x="1760" y="2543"/>
                  </a:lnTo>
                  <a:cubicBezTo>
                    <a:pt x="1220" y="2543"/>
                    <a:pt x="782" y="3965"/>
                    <a:pt x="782" y="5721"/>
                  </a:cubicBezTo>
                  <a:lnTo>
                    <a:pt x="782" y="21600"/>
                  </a:lnTo>
                  <a:close/>
                </a:path>
              </a:pathLst>
            </a:custGeom>
            <a:solidFill>
              <a:srgbClr val="808080"/>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574" name="Shape 574"/>
            <p:cNvSpPr/>
            <p:nvPr/>
          </p:nvSpPr>
          <p:spPr>
            <a:xfrm rot="10800000">
              <a:off x="2217229" y="4604623"/>
              <a:ext cx="5474264" cy="839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5721"/>
                  </a:lnTo>
                  <a:cubicBezTo>
                    <a:pt x="0" y="2561"/>
                    <a:pt x="788" y="0"/>
                    <a:pt x="1760" y="0"/>
                  </a:cubicBezTo>
                  <a:lnTo>
                    <a:pt x="19156" y="0"/>
                  </a:lnTo>
                  <a:cubicBezTo>
                    <a:pt x="20128" y="0"/>
                    <a:pt x="20916" y="2561"/>
                    <a:pt x="20916" y="5721"/>
                  </a:cubicBezTo>
                  <a:lnTo>
                    <a:pt x="21600" y="5721"/>
                  </a:lnTo>
                  <a:lnTo>
                    <a:pt x="20525" y="10168"/>
                  </a:lnTo>
                  <a:lnTo>
                    <a:pt x="19449" y="5721"/>
                  </a:lnTo>
                  <a:lnTo>
                    <a:pt x="20133" y="5721"/>
                  </a:lnTo>
                  <a:cubicBezTo>
                    <a:pt x="20133" y="3965"/>
                    <a:pt x="19696" y="2543"/>
                    <a:pt x="19156" y="2543"/>
                  </a:cubicBezTo>
                  <a:lnTo>
                    <a:pt x="1760" y="2543"/>
                  </a:lnTo>
                  <a:cubicBezTo>
                    <a:pt x="1220" y="2543"/>
                    <a:pt x="782" y="3965"/>
                    <a:pt x="782" y="5721"/>
                  </a:cubicBezTo>
                  <a:lnTo>
                    <a:pt x="782" y="21600"/>
                  </a:lnTo>
                  <a:close/>
                </a:path>
              </a:pathLst>
            </a:custGeom>
            <a:solidFill>
              <a:srgbClr val="808080"/>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575" name="Shape 575"/>
            <p:cNvSpPr/>
            <p:nvPr/>
          </p:nvSpPr>
          <p:spPr>
            <a:xfrm>
              <a:off x="4469297" y="6047491"/>
              <a:ext cx="2768465"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2200">
                  <a:latin typeface="+mn-lt"/>
                  <a:ea typeface="+mn-ea"/>
                  <a:cs typeface="+mn-cs"/>
                  <a:sym typeface="Helvetica"/>
                </a:defRPr>
              </a:lvl1pPr>
            </a:lstStyle>
            <a:p>
              <a:pPr>
                <a:defRPr sz="1800"/>
              </a:pPr>
              <a:r>
                <a:rPr sz="2200"/>
                <a:t>持续交付 - - 反馈闭环</a:t>
              </a:r>
            </a:p>
          </p:txBody>
        </p:sp>
        <p:sp>
          <p:nvSpPr>
            <p:cNvPr id="576" name="Shape 576"/>
            <p:cNvSpPr/>
            <p:nvPr/>
          </p:nvSpPr>
          <p:spPr>
            <a:xfrm>
              <a:off x="4403689" y="615439"/>
              <a:ext cx="2768464"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2200">
                  <a:latin typeface="+mn-lt"/>
                  <a:ea typeface="+mn-ea"/>
                  <a:cs typeface="+mn-cs"/>
                  <a:sym typeface="Helvetica"/>
                </a:defRPr>
              </a:lvl1pPr>
            </a:lstStyle>
            <a:p>
              <a:pPr>
                <a:defRPr sz="1800"/>
              </a:pPr>
              <a:r>
                <a:rPr sz="2200"/>
                <a:t>持续交付 - - 正向流程</a:t>
              </a:r>
            </a:p>
          </p:txBody>
        </p:sp>
        <p:sp>
          <p:nvSpPr>
            <p:cNvPr id="577" name="Shape 577"/>
            <p:cNvSpPr/>
            <p:nvPr/>
          </p:nvSpPr>
          <p:spPr>
            <a:xfrm rot="10800000">
              <a:off x="2040209" y="1256116"/>
              <a:ext cx="9572808" cy="2127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6632"/>
                  </a:lnTo>
                  <a:cubicBezTo>
                    <a:pt x="21600" y="19376"/>
                    <a:pt x="21225" y="21600"/>
                    <a:pt x="20763" y="21600"/>
                  </a:cubicBezTo>
                  <a:lnTo>
                    <a:pt x="1115" y="21600"/>
                  </a:lnTo>
                  <a:cubicBezTo>
                    <a:pt x="653" y="21600"/>
                    <a:pt x="278" y="19376"/>
                    <a:pt x="278" y="16632"/>
                  </a:cubicBezTo>
                  <a:lnTo>
                    <a:pt x="278" y="3506"/>
                  </a:lnTo>
                  <a:lnTo>
                    <a:pt x="0" y="3506"/>
                  </a:lnTo>
                  <a:lnTo>
                    <a:pt x="417" y="662"/>
                  </a:lnTo>
                  <a:lnTo>
                    <a:pt x="834" y="3506"/>
                  </a:lnTo>
                  <a:lnTo>
                    <a:pt x="555" y="3506"/>
                  </a:lnTo>
                  <a:lnTo>
                    <a:pt x="555" y="16632"/>
                  </a:lnTo>
                  <a:cubicBezTo>
                    <a:pt x="555" y="18466"/>
                    <a:pt x="806" y="19954"/>
                    <a:pt x="1115" y="19954"/>
                  </a:cubicBezTo>
                  <a:lnTo>
                    <a:pt x="20763" y="19954"/>
                  </a:lnTo>
                  <a:cubicBezTo>
                    <a:pt x="21072" y="19954"/>
                    <a:pt x="21323" y="18466"/>
                    <a:pt x="21323" y="16632"/>
                  </a:cubicBezTo>
                  <a:lnTo>
                    <a:pt x="21323" y="0"/>
                  </a:lnTo>
                  <a:close/>
                </a:path>
              </a:pathLst>
            </a:custGeom>
            <a:solidFill>
              <a:srgbClr val="215968"/>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grpSp>
          <p:nvGrpSpPr>
            <p:cNvPr id="580" name="Group 580"/>
            <p:cNvGrpSpPr/>
            <p:nvPr/>
          </p:nvGrpSpPr>
          <p:grpSpPr>
            <a:xfrm>
              <a:off x="7435957" y="209188"/>
              <a:ext cx="1735349" cy="864228"/>
              <a:chOff x="0" y="0"/>
              <a:chExt cx="1735348" cy="864226"/>
            </a:xfrm>
          </p:grpSpPr>
          <p:sp>
            <p:nvSpPr>
              <p:cNvPr id="578" name="Shape 578"/>
              <p:cNvSpPr/>
              <p:nvPr/>
            </p:nvSpPr>
            <p:spPr>
              <a:xfrm>
                <a:off x="0" y="0"/>
                <a:ext cx="1735349" cy="864227"/>
              </a:xfrm>
              <a:prstGeom prst="wedgeEllipseCallout">
                <a:avLst>
                  <a:gd name="adj1" fmla="val -67595"/>
                  <a:gd name="adj2" fmla="val 21864"/>
                </a:avLst>
              </a:prstGeom>
              <a:solidFill>
                <a:srgbClr val="F5D328"/>
              </a:solid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defTabSz="584200">
                  <a:spcBef>
                    <a:spcPts val="2400"/>
                  </a:spcBef>
                  <a:defRPr b="1" cap="all" spc="-72" sz="1800">
                    <a:solidFill>
                      <a:srgbClr val="C82506"/>
                    </a:solidFill>
                    <a:latin typeface="+mn-lt"/>
                    <a:ea typeface="+mn-ea"/>
                    <a:cs typeface="+mn-cs"/>
                    <a:sym typeface="Helvetica"/>
                  </a:defRPr>
                </a:pPr>
              </a:p>
            </p:txBody>
          </p:sp>
          <p:sp>
            <p:nvSpPr>
              <p:cNvPr id="579" name="Shape 579"/>
              <p:cNvSpPr/>
              <p:nvPr/>
            </p:nvSpPr>
            <p:spPr>
              <a:xfrm>
                <a:off x="76785" y="220762"/>
                <a:ext cx="1585944"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584200">
                  <a:defRPr b="1" sz="1500">
                    <a:latin typeface="+mn-lt"/>
                    <a:ea typeface="+mn-ea"/>
                    <a:cs typeface="+mn-cs"/>
                    <a:sym typeface="Helvetica"/>
                  </a:defRPr>
                </a:pPr>
                <a:r>
                  <a:t>批量的、频繁的</a:t>
                </a:r>
                <a:br/>
                <a:r>
                  <a:t>价值传递</a:t>
                </a:r>
              </a:p>
            </p:txBody>
          </p:sp>
        </p:grpSp>
        <p:sp>
          <p:nvSpPr>
            <p:cNvPr id="581" name="Shape 581"/>
            <p:cNvSpPr/>
            <p:nvPr/>
          </p:nvSpPr>
          <p:spPr>
            <a:xfrm rot="10800000">
              <a:off x="3665488" y="4360017"/>
              <a:ext cx="7849486" cy="167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4968"/>
                  </a:lnTo>
                  <a:cubicBezTo>
                    <a:pt x="0" y="2224"/>
                    <a:pt x="375" y="0"/>
                    <a:pt x="837" y="0"/>
                  </a:cubicBezTo>
                  <a:lnTo>
                    <a:pt x="20485" y="0"/>
                  </a:lnTo>
                  <a:cubicBezTo>
                    <a:pt x="20947" y="0"/>
                    <a:pt x="21322" y="2224"/>
                    <a:pt x="21322" y="4968"/>
                  </a:cubicBezTo>
                  <a:lnTo>
                    <a:pt x="21322" y="18094"/>
                  </a:lnTo>
                  <a:lnTo>
                    <a:pt x="21600" y="18094"/>
                  </a:lnTo>
                  <a:lnTo>
                    <a:pt x="21183" y="20938"/>
                  </a:lnTo>
                  <a:lnTo>
                    <a:pt x="20766" y="18094"/>
                  </a:lnTo>
                  <a:lnTo>
                    <a:pt x="21045" y="18094"/>
                  </a:lnTo>
                  <a:lnTo>
                    <a:pt x="21045" y="4968"/>
                  </a:lnTo>
                  <a:cubicBezTo>
                    <a:pt x="21045" y="3134"/>
                    <a:pt x="20794" y="1646"/>
                    <a:pt x="20485" y="1646"/>
                  </a:cubicBezTo>
                  <a:lnTo>
                    <a:pt x="837" y="1646"/>
                  </a:lnTo>
                  <a:cubicBezTo>
                    <a:pt x="528" y="1646"/>
                    <a:pt x="277" y="3134"/>
                    <a:pt x="277" y="4968"/>
                  </a:cubicBezTo>
                  <a:lnTo>
                    <a:pt x="277" y="21600"/>
                  </a:lnTo>
                  <a:close/>
                </a:path>
              </a:pathLst>
            </a:custGeom>
            <a:solidFill>
              <a:srgbClr val="215968"/>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grpSp>
          <p:nvGrpSpPr>
            <p:cNvPr id="584" name="Group 584"/>
            <p:cNvGrpSpPr/>
            <p:nvPr/>
          </p:nvGrpSpPr>
          <p:grpSpPr>
            <a:xfrm>
              <a:off x="7410025" y="6082765"/>
              <a:ext cx="1740783" cy="866935"/>
              <a:chOff x="0" y="0"/>
              <a:chExt cx="1740782" cy="866933"/>
            </a:xfrm>
          </p:grpSpPr>
          <p:sp>
            <p:nvSpPr>
              <p:cNvPr id="582" name="Shape 582"/>
              <p:cNvSpPr/>
              <p:nvPr/>
            </p:nvSpPr>
            <p:spPr>
              <a:xfrm>
                <a:off x="0" y="0"/>
                <a:ext cx="1740783" cy="866934"/>
              </a:xfrm>
              <a:prstGeom prst="wedgeEllipseCallout">
                <a:avLst>
                  <a:gd name="adj1" fmla="val -63813"/>
                  <a:gd name="adj2" fmla="val -25103"/>
                </a:avLst>
              </a:prstGeom>
              <a:solidFill>
                <a:srgbClr val="F5D328"/>
              </a:solid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defTabSz="584200">
                  <a:spcBef>
                    <a:spcPts val="2400"/>
                  </a:spcBef>
                  <a:defRPr b="1" cap="all" spc="-72" sz="1800">
                    <a:solidFill>
                      <a:srgbClr val="C82506"/>
                    </a:solidFill>
                    <a:latin typeface="+mn-lt"/>
                    <a:ea typeface="+mn-ea"/>
                    <a:cs typeface="+mn-cs"/>
                    <a:sym typeface="Helvetica"/>
                  </a:defRPr>
                </a:pPr>
              </a:p>
            </p:txBody>
          </p:sp>
          <p:sp>
            <p:nvSpPr>
              <p:cNvPr id="583" name="Shape 583"/>
              <p:cNvSpPr/>
              <p:nvPr/>
            </p:nvSpPr>
            <p:spPr>
              <a:xfrm>
                <a:off x="127985" y="223344"/>
                <a:ext cx="1590911" cy="4204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584200">
                  <a:defRPr b="1" sz="1500">
                    <a:latin typeface="+mn-lt"/>
                    <a:ea typeface="+mn-ea"/>
                    <a:cs typeface="+mn-cs"/>
                    <a:sym typeface="Helvetica"/>
                  </a:defRPr>
                </a:pPr>
                <a:r>
                  <a:t>快速验证</a:t>
                </a:r>
                <a:br/>
                <a:r>
                  <a:t>快速反馈</a:t>
                </a:r>
              </a:p>
            </p:txBody>
          </p:sp>
        </p:grpSp>
        <p:sp>
          <p:nvSpPr>
            <p:cNvPr id="585" name="Shape 585"/>
            <p:cNvSpPr/>
            <p:nvPr/>
          </p:nvSpPr>
          <p:spPr>
            <a:xfrm>
              <a:off x="283772" y="3599806"/>
              <a:ext cx="1190589" cy="350314"/>
            </a:xfrm>
            <a:prstGeom prst="rightArrow">
              <a:avLst>
                <a:gd name="adj1" fmla="val 32000"/>
                <a:gd name="adj2" fmla="val 232021"/>
              </a:avLst>
            </a:prstGeom>
            <a:solidFill>
              <a:srgbClr val="0365C0"/>
            </a:solidFill>
            <a:ln w="12700" cap="flat">
              <a:noFill/>
              <a:miter lim="400000"/>
            </a:ln>
            <a:effectLst/>
          </p:spPr>
          <p:txBody>
            <a:bodyPr wrap="square" lIns="65023" tIns="65023" rIns="65023" bIns="65023" numCol="1" anchor="ctr">
              <a:noAutofit/>
            </a:bodyPr>
            <a:lstStyle/>
            <a:p>
              <a:pPr/>
            </a:p>
          </p:txBody>
        </p:sp>
        <p:sp>
          <p:nvSpPr>
            <p:cNvPr id="586" name="Shape 586"/>
            <p:cNvSpPr/>
            <p:nvPr/>
          </p:nvSpPr>
          <p:spPr>
            <a:xfrm>
              <a:off x="16980" y="3014932"/>
              <a:ext cx="1724172" cy="701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defTabSz="914306">
                <a:defRPr b="1" sz="2000"/>
              </a:pPr>
              <a:r>
                <a:t>最小可行产品</a:t>
              </a:r>
            </a:p>
            <a:p>
              <a:pPr algn="ctr" defTabSz="914306">
                <a:defRPr b="1" sz="2000"/>
              </a:pPr>
              <a:r>
                <a:t>(MVP)</a:t>
              </a:r>
            </a:p>
          </p:txBody>
        </p:sp>
      </p:gr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 name="Shape 5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00" name="Group 600"/>
          <p:cNvGrpSpPr/>
          <p:nvPr/>
        </p:nvGrpSpPr>
        <p:grpSpPr>
          <a:xfrm>
            <a:off x="2005022" y="2455273"/>
            <a:ext cx="8666628" cy="4843054"/>
            <a:chOff x="0" y="0"/>
            <a:chExt cx="8666626" cy="4843053"/>
          </a:xfrm>
        </p:grpSpPr>
        <p:sp>
          <p:nvSpPr>
            <p:cNvPr id="592" name="Shape 592"/>
            <p:cNvSpPr/>
            <p:nvPr/>
          </p:nvSpPr>
          <p:spPr>
            <a:xfrm>
              <a:off x="0" y="0"/>
              <a:ext cx="8666627" cy="4843054"/>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593" name="Shape 593"/>
            <p:cNvSpPr/>
            <p:nvPr/>
          </p:nvSpPr>
          <p:spPr>
            <a:xfrm>
              <a:off x="11946" y="3334676"/>
              <a:ext cx="8642734" cy="1499361"/>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FFFFFF"/>
                  </a:solidFill>
                  <a:latin typeface="Helvetica Light"/>
                  <a:ea typeface="Helvetica Light"/>
                  <a:cs typeface="Helvetica Light"/>
                  <a:sym typeface="Helvetica Light"/>
                </a:defRPr>
              </a:lvl1pPr>
            </a:lstStyle>
            <a:p>
              <a:pPr/>
              <a:r>
                <a:t>组织协同</a:t>
              </a:r>
            </a:p>
          </p:txBody>
        </p:sp>
        <p:sp>
          <p:nvSpPr>
            <p:cNvPr id="594" name="Shape 594"/>
            <p:cNvSpPr/>
            <p:nvPr/>
          </p:nvSpPr>
          <p:spPr>
            <a:xfrm>
              <a:off x="1742292" y="1519908"/>
              <a:ext cx="1721350" cy="1788982"/>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FFFFFF"/>
                  </a:solidFill>
                  <a:latin typeface="Helvetica Light"/>
                  <a:ea typeface="Helvetica Light"/>
                  <a:cs typeface="Helvetica Light"/>
                  <a:sym typeface="Helvetica Light"/>
                </a:defRPr>
              </a:lvl1pPr>
            </a:lstStyle>
            <a:p>
              <a:pPr/>
              <a:r>
                <a:t>环境管理</a:t>
              </a:r>
            </a:p>
          </p:txBody>
        </p:sp>
        <p:sp>
          <p:nvSpPr>
            <p:cNvPr id="595" name="Shape 595"/>
            <p:cNvSpPr/>
            <p:nvPr/>
          </p:nvSpPr>
          <p:spPr>
            <a:xfrm>
              <a:off x="3473282" y="1519908"/>
              <a:ext cx="1721351" cy="1788982"/>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FFFFFF"/>
                  </a:solidFill>
                  <a:latin typeface="Helvetica Light"/>
                  <a:ea typeface="Helvetica Light"/>
                  <a:cs typeface="Helvetica Light"/>
                  <a:sym typeface="Helvetica Light"/>
                </a:defRPr>
              </a:lvl1pPr>
            </a:lstStyle>
            <a:p>
              <a:pPr/>
              <a:r>
                <a:t>数据管理</a:t>
              </a:r>
            </a:p>
          </p:txBody>
        </p:sp>
        <p:sp>
          <p:nvSpPr>
            <p:cNvPr id="596" name="Shape 596"/>
            <p:cNvSpPr/>
            <p:nvPr/>
          </p:nvSpPr>
          <p:spPr>
            <a:xfrm>
              <a:off x="5202984" y="10629"/>
              <a:ext cx="1721351" cy="3300253"/>
            </a:xfrm>
            <a:prstGeom prst="rect">
              <a:avLst/>
            </a:pr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FFFFFF"/>
                  </a:solidFill>
                  <a:latin typeface="Helvetica Light"/>
                  <a:ea typeface="Helvetica Light"/>
                  <a:cs typeface="Helvetica Light"/>
                  <a:sym typeface="Helvetica Light"/>
                </a:defRPr>
              </a:lvl1pPr>
            </a:lstStyle>
            <a:p>
              <a:pPr/>
              <a:r>
                <a:t>松耦合架构</a:t>
              </a:r>
            </a:p>
          </p:txBody>
        </p:sp>
        <p:sp>
          <p:nvSpPr>
            <p:cNvPr id="597" name="Shape 597"/>
            <p:cNvSpPr/>
            <p:nvPr/>
          </p:nvSpPr>
          <p:spPr>
            <a:xfrm>
              <a:off x="6933330" y="7879"/>
              <a:ext cx="1721350" cy="3305754"/>
            </a:xfrm>
            <a:prstGeom prst="rect">
              <a:avLst/>
            </a:pr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FFFFFF"/>
                  </a:solidFill>
                  <a:latin typeface="Helvetica Light"/>
                  <a:ea typeface="Helvetica Light"/>
                  <a:cs typeface="Helvetica Light"/>
                  <a:sym typeface="Helvetica Light"/>
                </a:defRPr>
              </a:lvl1pPr>
            </a:lstStyle>
            <a:p>
              <a:pPr/>
              <a:r>
                <a:t>反馈验证</a:t>
              </a:r>
            </a:p>
          </p:txBody>
        </p:sp>
        <p:sp>
          <p:nvSpPr>
            <p:cNvPr id="598" name="Shape 598"/>
            <p:cNvSpPr/>
            <p:nvPr/>
          </p:nvSpPr>
          <p:spPr>
            <a:xfrm>
              <a:off x="7447" y="9017"/>
              <a:ext cx="5191040" cy="1499361"/>
            </a:xfrm>
            <a:prstGeom prst="rect">
              <a:avLst/>
            </a:pr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FFFFFF"/>
                  </a:solidFill>
                  <a:latin typeface="Helvetica Light"/>
                  <a:ea typeface="Helvetica Light"/>
                  <a:cs typeface="Helvetica Light"/>
                  <a:sym typeface="Helvetica Light"/>
                </a:defRPr>
              </a:lvl1pPr>
            </a:lstStyle>
            <a:p>
              <a:pPr/>
              <a:r>
                <a:t>持续集成/部署</a:t>
              </a:r>
            </a:p>
          </p:txBody>
        </p:sp>
        <p:sp>
          <p:nvSpPr>
            <p:cNvPr id="599" name="Shape 599"/>
            <p:cNvSpPr/>
            <p:nvPr/>
          </p:nvSpPr>
          <p:spPr>
            <a:xfrm>
              <a:off x="11301" y="1519908"/>
              <a:ext cx="1721351" cy="1788982"/>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FFFFFF"/>
                  </a:solidFill>
                  <a:latin typeface="Helvetica Light"/>
                  <a:ea typeface="Helvetica Light"/>
                  <a:cs typeface="Helvetica Light"/>
                  <a:sym typeface="Helvetica Light"/>
                </a:defRPr>
              </a:lvl1pPr>
            </a:lstStyle>
            <a:p>
              <a:pPr/>
              <a:r>
                <a:t>内建质量</a:t>
              </a:r>
            </a:p>
          </p:txBody>
        </p:sp>
      </p:grpSp>
      <p:sp>
        <p:nvSpPr>
          <p:cNvPr id="601" name="Shape 601"/>
          <p:cNvSpPr/>
          <p:nvPr>
            <p:ph type="title" idx="4294967295"/>
          </p:nvPr>
        </p:nvSpPr>
        <p:spPr>
          <a:xfrm>
            <a:off x="1230039" y="1001156"/>
            <a:ext cx="12242801" cy="984251"/>
          </a:xfrm>
          <a:prstGeom prst="rect">
            <a:avLst/>
          </a:prstGeom>
        </p:spPr>
        <p:txBody>
          <a:bodyPr/>
          <a:lstStyle>
            <a:lvl1pPr>
              <a:defRPr spc="-280" sz="7000"/>
            </a:lvl1pPr>
          </a:lstStyle>
          <a:p>
            <a:pPr/>
            <a:r>
              <a:t>持续交付模型</a:t>
            </a:r>
          </a:p>
        </p:txBody>
      </p:sp>
      <p:sp>
        <p:nvSpPr>
          <p:cNvPr id="602" name="Shape 602"/>
          <p:cNvSpPr/>
          <p:nvPr/>
        </p:nvSpPr>
        <p:spPr>
          <a:xfrm>
            <a:off x="2750240" y="7768193"/>
            <a:ext cx="6539120" cy="1170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321467">
              <a:defRPr sz="3800">
                <a:latin typeface="微软雅黑"/>
                <a:ea typeface="微软雅黑"/>
                <a:cs typeface="微软雅黑"/>
                <a:sym typeface="微软雅黑"/>
              </a:defRPr>
            </a:pPr>
            <a:r>
              <a:t>微服务架构是</a:t>
            </a:r>
            <a:r>
              <a:rPr>
                <a:solidFill>
                  <a:srgbClr val="00B56E"/>
                </a:solidFill>
              </a:rPr>
              <a:t>持续交付体系中</a:t>
            </a:r>
          </a:p>
          <a:p>
            <a:pPr lvl="2" indent="0" defTabSz="321467">
              <a:defRPr sz="3800">
                <a:latin typeface="微软雅黑"/>
                <a:ea typeface="微软雅黑"/>
                <a:cs typeface="微软雅黑"/>
                <a:sym typeface="微软雅黑"/>
              </a:defRPr>
            </a:pPr>
            <a:r>
              <a:rPr>
                <a:solidFill>
                  <a:srgbClr val="00B56E"/>
                </a:solidFill>
              </a:rPr>
              <a:t>            松耦合架构</a:t>
            </a:r>
            <a:r>
              <a:t>的一种实现</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2"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4" name="Shape 6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5" name="Shape 605"/>
          <p:cNvSpPr/>
          <p:nvPr/>
        </p:nvSpPr>
        <p:spPr>
          <a:xfrm>
            <a:off x="3682604" y="1035142"/>
            <a:ext cx="5639592" cy="866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4700"/>
            </a:pPr>
            <a:r>
              <a:t>为什么基于</a:t>
            </a:r>
            <a:r>
              <a:rPr>
                <a:solidFill>
                  <a:srgbClr val="D93F2A"/>
                </a:solidFill>
              </a:rPr>
              <a:t>DevOps</a:t>
            </a:r>
            <a:r>
              <a:t>？</a:t>
            </a:r>
          </a:p>
        </p:txBody>
      </p:sp>
      <p:grpSp>
        <p:nvGrpSpPr>
          <p:cNvPr id="611" name="Group 611"/>
          <p:cNvGrpSpPr/>
          <p:nvPr/>
        </p:nvGrpSpPr>
        <p:grpSpPr>
          <a:xfrm>
            <a:off x="621160" y="2974197"/>
            <a:ext cx="11876444" cy="3340748"/>
            <a:chOff x="0" y="0"/>
            <a:chExt cx="11876442" cy="3340746"/>
          </a:xfrm>
        </p:grpSpPr>
        <p:pic>
          <p:nvPicPr>
            <p:cNvPr id="606" name="pasted-image.png"/>
            <p:cNvPicPr>
              <a:picLocks noChangeAspect="1"/>
            </p:cNvPicPr>
            <p:nvPr/>
          </p:nvPicPr>
          <p:blipFill>
            <a:blip r:embed="rId3">
              <a:extLst/>
            </a:blip>
            <a:stretch>
              <a:fillRect/>
            </a:stretch>
          </p:blipFill>
          <p:spPr>
            <a:xfrm>
              <a:off x="3440600" y="0"/>
              <a:ext cx="4752972" cy="3340747"/>
            </a:xfrm>
            <a:prstGeom prst="rect">
              <a:avLst/>
            </a:prstGeom>
            <a:ln w="12700" cap="flat">
              <a:noFill/>
              <a:miter lim="400000"/>
            </a:ln>
            <a:effectLst/>
          </p:spPr>
        </p:pic>
        <p:sp>
          <p:nvSpPr>
            <p:cNvPr id="607" name="Shape 607"/>
            <p:cNvSpPr/>
            <p:nvPr/>
          </p:nvSpPr>
          <p:spPr>
            <a:xfrm>
              <a:off x="0" y="922406"/>
              <a:ext cx="2684429" cy="61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“耐心”不足</a:t>
              </a:r>
            </a:p>
          </p:txBody>
        </p:sp>
        <p:sp>
          <p:nvSpPr>
            <p:cNvPr id="608" name="Shape 608"/>
            <p:cNvSpPr/>
            <p:nvPr/>
          </p:nvSpPr>
          <p:spPr>
            <a:xfrm>
              <a:off x="0" y="1800103"/>
              <a:ext cx="3548029" cy="61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忽略“真实世界”</a:t>
              </a:r>
            </a:p>
          </p:txBody>
        </p:sp>
        <p:sp>
          <p:nvSpPr>
            <p:cNvPr id="609" name="Shape 609"/>
            <p:cNvSpPr/>
            <p:nvPr/>
          </p:nvSpPr>
          <p:spPr>
            <a:xfrm>
              <a:off x="8307438" y="976801"/>
              <a:ext cx="2252629" cy="61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注重“稳”</a:t>
              </a:r>
            </a:p>
          </p:txBody>
        </p:sp>
        <p:sp>
          <p:nvSpPr>
            <p:cNvPr id="610" name="Shape 610"/>
            <p:cNvSpPr/>
            <p:nvPr/>
          </p:nvSpPr>
          <p:spPr>
            <a:xfrm>
              <a:off x="8328414" y="1834862"/>
              <a:ext cx="3548029" cy="61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对“变化”很谨慎</a:t>
              </a:r>
            </a:p>
          </p:txBody>
        </p:sp>
      </p:gr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5" name="Shape 6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6" name="Shape 616"/>
          <p:cNvSpPr/>
          <p:nvPr/>
        </p:nvSpPr>
        <p:spPr>
          <a:xfrm>
            <a:off x="4000441" y="1035142"/>
            <a:ext cx="5639591" cy="866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4700"/>
            </a:pPr>
            <a:r>
              <a:t>为什么基于</a:t>
            </a:r>
            <a:r>
              <a:rPr>
                <a:solidFill>
                  <a:srgbClr val="D93F2A"/>
                </a:solidFill>
              </a:rPr>
              <a:t>DevOps</a:t>
            </a:r>
            <a:r>
              <a:t>？</a:t>
            </a:r>
          </a:p>
        </p:txBody>
      </p:sp>
      <p:pic>
        <p:nvPicPr>
          <p:cNvPr id="617" name="pasted-image.png"/>
          <p:cNvPicPr>
            <a:picLocks noChangeAspect="1"/>
          </p:cNvPicPr>
          <p:nvPr/>
        </p:nvPicPr>
        <p:blipFill>
          <a:blip r:embed="rId3">
            <a:extLst/>
          </a:blip>
          <a:stretch>
            <a:fillRect/>
          </a:stretch>
        </p:blipFill>
        <p:spPr>
          <a:xfrm>
            <a:off x="1987255" y="2426886"/>
            <a:ext cx="9330369" cy="4406008"/>
          </a:xfrm>
          <a:prstGeom prst="rect">
            <a:avLst/>
          </a:prstGeom>
          <a:ln w="12700">
            <a:miter lim="400000"/>
          </a:ln>
        </p:spPr>
      </p:pic>
      <p:pic>
        <p:nvPicPr>
          <p:cNvPr id="618" name="pasted-image.png"/>
          <p:cNvPicPr>
            <a:picLocks noChangeAspect="1"/>
          </p:cNvPicPr>
          <p:nvPr/>
        </p:nvPicPr>
        <p:blipFill>
          <a:blip r:embed="rId4">
            <a:extLst/>
          </a:blip>
          <a:stretch>
            <a:fillRect/>
          </a:stretch>
        </p:blipFill>
        <p:spPr>
          <a:xfrm>
            <a:off x="9744362" y="2734664"/>
            <a:ext cx="2621395" cy="1842514"/>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 name="Shape 62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3" name="Shape 623"/>
          <p:cNvSpPr/>
          <p:nvPr/>
        </p:nvSpPr>
        <p:spPr>
          <a:xfrm>
            <a:off x="3682604" y="1035142"/>
            <a:ext cx="5639592" cy="866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4700"/>
            </a:pPr>
            <a:r>
              <a:t>为什么基于</a:t>
            </a:r>
            <a:r>
              <a:rPr>
                <a:solidFill>
                  <a:srgbClr val="D93F2A"/>
                </a:solidFill>
              </a:rPr>
              <a:t>DevOps</a:t>
            </a:r>
            <a:r>
              <a:t>？</a:t>
            </a:r>
          </a:p>
        </p:txBody>
      </p:sp>
      <p:sp>
        <p:nvSpPr>
          <p:cNvPr id="624" name="Shape 624"/>
          <p:cNvSpPr/>
          <p:nvPr/>
        </p:nvSpPr>
        <p:spPr>
          <a:xfrm>
            <a:off x="8247257" y="3682795"/>
            <a:ext cx="3515994" cy="3406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15192" indent="-415192" defTabSz="584200">
              <a:spcBef>
                <a:spcPts val="1200"/>
              </a:spcBef>
              <a:buClr>
                <a:srgbClr val="3696E1"/>
              </a:buClr>
              <a:buSzPct val="100000"/>
              <a:buFont typeface="Lucida Grande"/>
              <a:buChar char="■"/>
              <a:defRPr sz="3500"/>
            </a:pPr>
            <a:r>
              <a:rPr b="1">
                <a:solidFill>
                  <a:schemeClr val="accent2">
                    <a:satOff val="-4966"/>
                    <a:lumOff val="-10549"/>
                  </a:schemeClr>
                </a:solidFill>
              </a:rPr>
              <a:t>C</a:t>
            </a:r>
            <a:r>
              <a:t>ommunication</a:t>
            </a:r>
          </a:p>
          <a:p>
            <a:pPr lvl="2" marL="415192" indent="-415192" defTabSz="584200">
              <a:spcBef>
                <a:spcPts val="1200"/>
              </a:spcBef>
              <a:buClr>
                <a:srgbClr val="3696E1"/>
              </a:buClr>
              <a:buSzPct val="100000"/>
              <a:buFont typeface="Lucida Grande"/>
              <a:buChar char="■"/>
              <a:defRPr sz="3500"/>
            </a:pPr>
            <a:r>
              <a:rPr b="1">
                <a:solidFill>
                  <a:schemeClr val="accent2">
                    <a:satOff val="-4966"/>
                    <a:lumOff val="-10549"/>
                  </a:schemeClr>
                </a:solidFill>
              </a:rPr>
              <a:t>A</a:t>
            </a:r>
            <a:r>
              <a:t>utomation</a:t>
            </a:r>
          </a:p>
          <a:p>
            <a:pPr lvl="2" marL="415192" indent="-415192" defTabSz="584200">
              <a:spcBef>
                <a:spcPts val="1200"/>
              </a:spcBef>
              <a:buClr>
                <a:srgbClr val="3696E1"/>
              </a:buClr>
              <a:buSzPct val="100000"/>
              <a:buFont typeface="Lucida Grande"/>
              <a:buChar char="■"/>
              <a:defRPr sz="3500"/>
            </a:pPr>
            <a:r>
              <a:rPr b="1">
                <a:solidFill>
                  <a:schemeClr val="accent2">
                    <a:satOff val="-4966"/>
                    <a:lumOff val="-10549"/>
                  </a:schemeClr>
                </a:solidFill>
              </a:rPr>
              <a:t>L</a:t>
            </a:r>
            <a:r>
              <a:t>ean</a:t>
            </a:r>
          </a:p>
          <a:p>
            <a:pPr lvl="2" marL="415192" indent="-415192" defTabSz="584200">
              <a:spcBef>
                <a:spcPts val="1200"/>
              </a:spcBef>
              <a:buClr>
                <a:srgbClr val="3696E1"/>
              </a:buClr>
              <a:buSzPct val="100000"/>
              <a:buFont typeface="Lucida Grande"/>
              <a:buChar char="■"/>
              <a:defRPr sz="3500"/>
            </a:pPr>
            <a:r>
              <a:rPr b="1">
                <a:solidFill>
                  <a:schemeClr val="accent2">
                    <a:satOff val="-4966"/>
                    <a:lumOff val="-10549"/>
                  </a:schemeClr>
                </a:solidFill>
              </a:rPr>
              <a:t>M</a:t>
            </a:r>
            <a:r>
              <a:t>easuring</a:t>
            </a:r>
          </a:p>
          <a:p>
            <a:pPr lvl="2" marL="415192" indent="-415192" defTabSz="584200">
              <a:spcBef>
                <a:spcPts val="1200"/>
              </a:spcBef>
              <a:buClr>
                <a:srgbClr val="3696E1"/>
              </a:buClr>
              <a:buSzPct val="100000"/>
              <a:buFont typeface="Lucida Grande"/>
              <a:buChar char="■"/>
              <a:defRPr sz="3500"/>
            </a:pPr>
            <a:r>
              <a:rPr b="1">
                <a:solidFill>
                  <a:schemeClr val="accent2">
                    <a:satOff val="-4966"/>
                    <a:lumOff val="-10549"/>
                  </a:schemeClr>
                </a:solidFill>
              </a:rPr>
              <a:t>S</a:t>
            </a:r>
            <a:r>
              <a:t>haring</a:t>
            </a:r>
          </a:p>
        </p:txBody>
      </p:sp>
      <p:sp>
        <p:nvSpPr>
          <p:cNvPr id="625" name="Shape 625"/>
          <p:cNvSpPr/>
          <p:nvPr/>
        </p:nvSpPr>
        <p:spPr>
          <a:xfrm>
            <a:off x="2569456" y="7627205"/>
            <a:ext cx="7865887"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https://www.supinfo.com/articles/single/3652-what-is-devops</a:t>
            </a:r>
          </a:p>
        </p:txBody>
      </p:sp>
      <p:pic>
        <p:nvPicPr>
          <p:cNvPr id="626" name="pasted-image.png"/>
          <p:cNvPicPr>
            <a:picLocks noChangeAspect="1"/>
          </p:cNvPicPr>
          <p:nvPr/>
        </p:nvPicPr>
        <p:blipFill>
          <a:blip r:embed="rId3">
            <a:extLst/>
          </a:blip>
          <a:stretch>
            <a:fillRect/>
          </a:stretch>
        </p:blipFill>
        <p:spPr>
          <a:xfrm>
            <a:off x="1241549" y="3588280"/>
            <a:ext cx="6311263" cy="3606436"/>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 name="Shape 6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1" name="Shape 631"/>
          <p:cNvSpPr/>
          <p:nvPr/>
        </p:nvSpPr>
        <p:spPr>
          <a:xfrm>
            <a:off x="3603145" y="4253234"/>
            <a:ext cx="5514849" cy="72174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4700"/>
            </a:pPr>
            <a:r>
              <a:t>什么是</a:t>
            </a:r>
            <a:r>
              <a:rPr>
                <a:solidFill>
                  <a:srgbClr val="D93F2A"/>
                </a:solidFill>
              </a:rPr>
              <a:t>演进式架构</a:t>
            </a:r>
            <a:r>
              <a:t>？</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44" name="Group 644"/>
          <p:cNvGrpSpPr/>
          <p:nvPr/>
        </p:nvGrpSpPr>
        <p:grpSpPr>
          <a:xfrm>
            <a:off x="3132348" y="3150568"/>
            <a:ext cx="6381483" cy="2463252"/>
            <a:chOff x="0" y="0"/>
            <a:chExt cx="6381482" cy="2463250"/>
          </a:xfrm>
        </p:grpSpPr>
        <p:sp>
          <p:nvSpPr>
            <p:cNvPr id="636" name="Shape 636"/>
            <p:cNvSpPr/>
            <p:nvPr/>
          </p:nvSpPr>
          <p:spPr>
            <a:xfrm>
              <a:off x="0" y="0"/>
              <a:ext cx="6081670" cy="635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350921" indent="-350921">
                <a:lnSpc>
                  <a:spcPct val="120000"/>
                </a:lnSpc>
                <a:buClr>
                  <a:srgbClr val="00B56E"/>
                </a:buClr>
                <a:buSzPct val="100000"/>
                <a:buChar char="■"/>
                <a:defRPr sz="4000"/>
              </a:lvl1pPr>
            </a:lstStyle>
            <a:p>
              <a:pPr/>
              <a:r>
                <a:t>架构一旦确定，很难改变</a:t>
              </a:r>
            </a:p>
          </p:txBody>
        </p:sp>
        <p:grpSp>
          <p:nvGrpSpPr>
            <p:cNvPr id="643" name="Group 643"/>
            <p:cNvGrpSpPr/>
            <p:nvPr/>
          </p:nvGrpSpPr>
          <p:grpSpPr>
            <a:xfrm>
              <a:off x="303423" y="1182165"/>
              <a:ext cx="6078060" cy="1281087"/>
              <a:chOff x="0" y="0"/>
              <a:chExt cx="6078059" cy="1281085"/>
            </a:xfrm>
          </p:grpSpPr>
          <p:sp>
            <p:nvSpPr>
              <p:cNvPr id="637" name="Shape 637"/>
              <p:cNvSpPr/>
              <p:nvPr/>
            </p:nvSpPr>
            <p:spPr>
              <a:xfrm>
                <a:off x="12700" y="5543"/>
                <a:ext cx="1270000" cy="1270001"/>
              </a:xfrm>
              <a:prstGeom prst="rect">
                <a:avLst/>
              </a:prstGeom>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638" name="Shape 638"/>
              <p:cNvSpPr/>
              <p:nvPr/>
            </p:nvSpPr>
            <p:spPr>
              <a:xfrm>
                <a:off x="2410379" y="5543"/>
                <a:ext cx="1270001" cy="1270001"/>
              </a:xfrm>
              <a:prstGeom prst="rect">
                <a:avLst/>
              </a:prstGeom>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639" name="Shape 639"/>
              <p:cNvSpPr/>
              <p:nvPr/>
            </p:nvSpPr>
            <p:spPr>
              <a:xfrm>
                <a:off x="4808059" y="5543"/>
                <a:ext cx="1270001" cy="1270001"/>
              </a:xfrm>
              <a:prstGeom prst="rect">
                <a:avLst/>
              </a:prstGeom>
              <a:solidFill>
                <a:srgbClr val="FFFFFF"/>
              </a:solidFill>
              <a:ln w="25400" cap="flat">
                <a:solidFill>
                  <a:schemeClr val="accent1"/>
                </a:solidFill>
                <a:prstDash val="solid"/>
                <a:bevel/>
              </a:ln>
              <a:effectLst/>
            </p:spPr>
            <p:txBody>
              <a:bodyPr wrap="square" lIns="65023" tIns="65023" rIns="65023" bIns="65023" numCol="1" anchor="ctr">
                <a:noAutofit/>
              </a:bodyPr>
              <a:lstStyle/>
              <a:p>
                <a:pPr/>
              </a:p>
            </p:txBody>
          </p:sp>
          <p:sp>
            <p:nvSpPr>
              <p:cNvPr id="640" name="Shape 640"/>
              <p:cNvSpPr/>
              <p:nvPr/>
            </p:nvSpPr>
            <p:spPr>
              <a:xfrm>
                <a:off x="0" y="0"/>
                <a:ext cx="1295401" cy="12810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32" y="0"/>
                    </a:moveTo>
                    <a:lnTo>
                      <a:pt x="0" y="9511"/>
                    </a:lnTo>
                    <a:lnTo>
                      <a:pt x="21600" y="21600"/>
                    </a:lnTo>
                  </a:path>
                </a:pathLst>
              </a:custGeom>
              <a:solidFill>
                <a:schemeClr val="accent2">
                  <a:satOff val="-4966"/>
                  <a:lumOff val="-10549"/>
                </a:schemeClr>
              </a:solidFill>
              <a:ln w="12700" cap="flat">
                <a:noFill/>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641" name="Shape 641"/>
              <p:cNvSpPr/>
              <p:nvPr/>
            </p:nvSpPr>
            <p:spPr>
              <a:xfrm>
                <a:off x="2413940" y="39723"/>
                <a:ext cx="1262878" cy="1195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83"/>
                    </a:moveTo>
                    <a:lnTo>
                      <a:pt x="9492" y="5770"/>
                    </a:lnTo>
                    <a:lnTo>
                      <a:pt x="21600" y="0"/>
                    </a:lnTo>
                    <a:lnTo>
                      <a:pt x="16157" y="21600"/>
                    </a:lnTo>
                  </a:path>
                </a:pathLst>
              </a:custGeom>
              <a:solidFill>
                <a:schemeClr val="accent2">
                  <a:satOff val="-4966"/>
                  <a:lumOff val="-10549"/>
                </a:schemeClr>
              </a:solidFill>
              <a:ln w="12700" cap="flat">
                <a:noFill/>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642" name="Shape 642"/>
              <p:cNvSpPr/>
              <p:nvPr/>
            </p:nvSpPr>
            <p:spPr>
              <a:xfrm>
                <a:off x="4848511" y="39687"/>
                <a:ext cx="1223213" cy="1202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504" y="21600"/>
                    </a:lnTo>
                    <a:lnTo>
                      <a:pt x="21600" y="15116"/>
                    </a:lnTo>
                    <a:lnTo>
                      <a:pt x="14952" y="97"/>
                    </a:lnTo>
                    <a:lnTo>
                      <a:pt x="9305" y="6231"/>
                    </a:lnTo>
                    <a:lnTo>
                      <a:pt x="0" y="0"/>
                    </a:lnTo>
                    <a:close/>
                  </a:path>
                </a:pathLst>
              </a:custGeom>
              <a:solidFill>
                <a:schemeClr val="accent2">
                  <a:satOff val="-4966"/>
                  <a:lumOff val="-10549"/>
                </a:schemeClr>
              </a:solidFill>
              <a:ln w="12700" cap="flat">
                <a:noFill/>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grpSp>
      <p:sp>
        <p:nvSpPr>
          <p:cNvPr id="645" name="Shape 645"/>
          <p:cNvSpPr/>
          <p:nvPr/>
        </p:nvSpPr>
        <p:spPr>
          <a:xfrm>
            <a:off x="4435195" y="6146289"/>
            <a:ext cx="4649426" cy="176060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sz="3500">
                <a:latin typeface="+mn-lt"/>
                <a:ea typeface="+mn-ea"/>
                <a:cs typeface="+mn-cs"/>
                <a:sym typeface="Helvetica"/>
              </a:defRPr>
            </a:pPr>
            <a:r>
              <a:t>软件的交付周期需求</a:t>
            </a:r>
          </a:p>
          <a:p>
            <a:pPr lvl="2" marL="415192" indent="-415192" defTabSz="584200">
              <a:spcBef>
                <a:spcPts val="1200"/>
              </a:spcBef>
              <a:buClr>
                <a:srgbClr val="00B56E"/>
              </a:buClr>
              <a:buSzPct val="100000"/>
              <a:buFont typeface="Lucida Grande"/>
              <a:buChar char="■"/>
              <a:defRPr sz="3500">
                <a:latin typeface="+mn-lt"/>
                <a:ea typeface="+mn-ea"/>
                <a:cs typeface="+mn-cs"/>
                <a:sym typeface="Helvetica"/>
              </a:defRPr>
            </a:pPr>
            <a:r>
              <a:t>瀑布流程的根深蒂固</a:t>
            </a:r>
          </a:p>
          <a:p>
            <a:pPr lvl="2" marL="415192" indent="-415192" defTabSz="584200">
              <a:spcBef>
                <a:spcPts val="1200"/>
              </a:spcBef>
              <a:buClr>
                <a:srgbClr val="00B56E"/>
              </a:buClr>
              <a:buSzPct val="100000"/>
              <a:buFont typeface="Lucida Grande"/>
              <a:buChar char="■"/>
              <a:defRPr sz="3500">
                <a:latin typeface="+mn-lt"/>
                <a:ea typeface="+mn-ea"/>
                <a:cs typeface="+mn-cs"/>
                <a:sym typeface="Helvetica"/>
              </a:defRPr>
            </a:pPr>
            <a:r>
              <a:t>部署环境的变更成本</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Shape 233"/>
          <p:cNvSpPr/>
          <p:nvPr/>
        </p:nvSpPr>
        <p:spPr>
          <a:xfrm>
            <a:off x="3912718" y="2469744"/>
            <a:ext cx="6449364" cy="410197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15192" indent="-415192" defTabSz="584200">
              <a:lnSpc>
                <a:spcPct val="150000"/>
              </a:lnSpc>
              <a:spcBef>
                <a:spcPts val="1200"/>
              </a:spcBef>
              <a:buClr>
                <a:srgbClr val="00B56E"/>
              </a:buClr>
              <a:buSzPct val="100000"/>
              <a:buFont typeface="Lucida Grande"/>
              <a:buChar char="■"/>
              <a:defRPr sz="5000">
                <a:solidFill>
                  <a:srgbClr val="00B56E"/>
                </a:solidFill>
                <a:latin typeface="+mn-lt"/>
                <a:ea typeface="+mn-ea"/>
                <a:cs typeface="+mn-cs"/>
                <a:sym typeface="Helvetica"/>
              </a:defRPr>
            </a:pPr>
            <a:r>
              <a:rPr>
                <a:latin typeface="Calibri"/>
                <a:ea typeface="Calibri"/>
                <a:cs typeface="Calibri"/>
                <a:sym typeface="Calibri"/>
              </a:rPr>
              <a:t>微服务</a:t>
            </a:r>
            <a:r>
              <a:t>架构的核心</a:t>
            </a:r>
            <a:endParaRPr>
              <a:latin typeface="Calibri"/>
              <a:ea typeface="Calibri"/>
              <a:cs typeface="Calibri"/>
              <a:sym typeface="Calibri"/>
            </a:endParaRPr>
          </a:p>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t>微服务架构生态系统</a:t>
            </a:r>
          </a:p>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t>微服务实施参考模型</a:t>
            </a:r>
          </a:p>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t>参考模型的应用案例</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50" name="Group 650"/>
          <p:cNvGrpSpPr/>
          <p:nvPr/>
        </p:nvGrpSpPr>
        <p:grpSpPr>
          <a:xfrm>
            <a:off x="2953565" y="2369416"/>
            <a:ext cx="7097670" cy="2653172"/>
            <a:chOff x="0" y="0"/>
            <a:chExt cx="7097669" cy="2653170"/>
          </a:xfrm>
        </p:grpSpPr>
        <p:sp>
          <p:nvSpPr>
            <p:cNvPr id="648" name="Shape 648"/>
            <p:cNvSpPr/>
            <p:nvPr/>
          </p:nvSpPr>
          <p:spPr>
            <a:xfrm>
              <a:off x="0" y="0"/>
              <a:ext cx="7097670" cy="635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350921" indent="-350921">
                <a:lnSpc>
                  <a:spcPct val="120000"/>
                </a:lnSpc>
                <a:buClr>
                  <a:srgbClr val="00B56E"/>
                </a:buClr>
                <a:buSzPct val="100000"/>
                <a:buChar char="■"/>
                <a:defRPr sz="4000"/>
              </a:lvl1pPr>
            </a:lstStyle>
            <a:p>
              <a:pPr/>
              <a:r>
                <a:t>支持增量式变更作为第一原则</a:t>
              </a:r>
            </a:p>
          </p:txBody>
        </p:sp>
        <p:sp>
          <p:nvSpPr>
            <p:cNvPr id="649" name="Shape 649"/>
            <p:cNvSpPr/>
            <p:nvPr/>
          </p:nvSpPr>
          <p:spPr>
            <a:xfrm>
              <a:off x="554597" y="771353"/>
              <a:ext cx="5988475" cy="1881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40" y="0"/>
                  </a:lnTo>
                  <a:lnTo>
                    <a:pt x="21600" y="19097"/>
                  </a:lnTo>
                  <a:lnTo>
                    <a:pt x="0" y="21600"/>
                  </a:lnTo>
                  <a:close/>
                </a:path>
              </a:pathLst>
            </a:custGeom>
            <a:solidFill>
              <a:schemeClr val="accent2">
                <a:satOff val="-4966"/>
                <a:lumOff val="-10549"/>
              </a:schemeClr>
            </a:solidFill>
            <a:ln w="12700" cap="flat">
              <a:noFill/>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651" name="Shape 651"/>
          <p:cNvSpPr/>
          <p:nvPr/>
        </p:nvSpPr>
        <p:spPr>
          <a:xfrm>
            <a:off x="3682604" y="1035142"/>
            <a:ext cx="5514849" cy="72174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4700"/>
            </a:pPr>
            <a:r>
              <a:t>什么是</a:t>
            </a:r>
            <a:r>
              <a:rPr>
                <a:solidFill>
                  <a:srgbClr val="D93F2A"/>
                </a:solidFill>
              </a:rPr>
              <a:t>演进式架构</a:t>
            </a:r>
            <a:r>
              <a:t>？</a:t>
            </a:r>
          </a:p>
        </p:txBody>
      </p:sp>
      <p:grpSp>
        <p:nvGrpSpPr>
          <p:cNvPr id="656" name="Group 656"/>
          <p:cNvGrpSpPr/>
          <p:nvPr/>
        </p:nvGrpSpPr>
        <p:grpSpPr>
          <a:xfrm>
            <a:off x="4347603" y="5444479"/>
            <a:ext cx="4073441" cy="2343880"/>
            <a:chOff x="0" y="0"/>
            <a:chExt cx="4073439" cy="2343878"/>
          </a:xfrm>
        </p:grpSpPr>
        <p:sp>
          <p:nvSpPr>
            <p:cNvPr id="652" name="Shape 652"/>
            <p:cNvSpPr/>
            <p:nvPr/>
          </p:nvSpPr>
          <p:spPr>
            <a:xfrm>
              <a:off x="0" y="0"/>
              <a:ext cx="4049670" cy="573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350921" indent="-350921">
                <a:lnSpc>
                  <a:spcPct val="120000"/>
                </a:lnSpc>
                <a:buClr>
                  <a:srgbClr val="00B56E"/>
                </a:buClr>
                <a:buSzPct val="100000"/>
                <a:buChar char="■"/>
                <a:defRPr sz="3500"/>
              </a:lvl1pPr>
            </a:lstStyle>
            <a:p>
              <a:pPr/>
              <a:r>
                <a:t>持续保持动态平衡</a:t>
              </a:r>
            </a:p>
          </p:txBody>
        </p:sp>
        <p:sp>
          <p:nvSpPr>
            <p:cNvPr id="653" name="Shape 653"/>
            <p:cNvSpPr/>
            <p:nvPr/>
          </p:nvSpPr>
          <p:spPr>
            <a:xfrm>
              <a:off x="9872" y="1172021"/>
              <a:ext cx="4049670" cy="573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350921" indent="-350921">
                <a:lnSpc>
                  <a:spcPct val="120000"/>
                </a:lnSpc>
                <a:buClr>
                  <a:srgbClr val="00B56E"/>
                </a:buClr>
                <a:buSzPct val="100000"/>
                <a:buChar char="■"/>
                <a:defRPr sz="3500"/>
              </a:lvl1pPr>
            </a:lstStyle>
            <a:p>
              <a:pPr/>
              <a:r>
                <a:t>延迟非关键决策点</a:t>
              </a:r>
            </a:p>
          </p:txBody>
        </p:sp>
        <p:sp>
          <p:nvSpPr>
            <p:cNvPr id="654" name="Shape 654"/>
            <p:cNvSpPr/>
            <p:nvPr/>
          </p:nvSpPr>
          <p:spPr>
            <a:xfrm>
              <a:off x="23770" y="1769964"/>
              <a:ext cx="4049670" cy="573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350921" indent="-350921">
                <a:lnSpc>
                  <a:spcPct val="120000"/>
                </a:lnSpc>
                <a:buClr>
                  <a:srgbClr val="00B56E"/>
                </a:buClr>
                <a:buSzPct val="100000"/>
                <a:buChar char="■"/>
                <a:defRPr sz="3500"/>
              </a:lvl1pPr>
            </a:lstStyle>
            <a:p>
              <a:pPr/>
              <a:r>
                <a:t>痛苦的事情提前做</a:t>
              </a:r>
            </a:p>
          </p:txBody>
        </p:sp>
        <p:sp>
          <p:nvSpPr>
            <p:cNvPr id="655" name="Shape 655"/>
            <p:cNvSpPr/>
            <p:nvPr/>
          </p:nvSpPr>
          <p:spPr>
            <a:xfrm>
              <a:off x="888" y="615807"/>
              <a:ext cx="3605170" cy="573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350921" indent="-350921">
                <a:lnSpc>
                  <a:spcPct val="120000"/>
                </a:lnSpc>
                <a:buClr>
                  <a:srgbClr val="00B56E"/>
                </a:buClr>
                <a:buSzPct val="100000"/>
                <a:buChar char="■"/>
                <a:defRPr sz="3500"/>
              </a:lvl1pPr>
            </a:lstStyle>
            <a:p>
              <a:pPr/>
              <a:r>
                <a:t>运维意识是关键</a:t>
              </a:r>
            </a:p>
          </p:txBody>
        </p:sp>
      </p:gr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 name="Shape 658"/>
          <p:cNvSpPr/>
          <p:nvPr>
            <p:ph type="title"/>
          </p:nvPr>
        </p:nvSpPr>
        <p:spPr>
          <a:xfrm>
            <a:off x="380999" y="234949"/>
            <a:ext cx="12242801" cy="984251"/>
          </a:xfrm>
          <a:prstGeom prst="rect">
            <a:avLst/>
          </a:prstGeom>
        </p:spPr>
        <p:txBody>
          <a:bodyPr/>
          <a:lstStyle>
            <a:lvl1pPr>
              <a:defRPr b="0" spc="-280" sz="7000"/>
            </a:lvl1pPr>
          </a:lstStyle>
          <a:p>
            <a:pPr/>
            <a:r>
              <a:t>演进式架构的核心</a:t>
            </a:r>
          </a:p>
        </p:txBody>
      </p:sp>
      <p:sp>
        <p:nvSpPr>
          <p:cNvPr id="659" name="Shape 65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0" name="Shape 660"/>
          <p:cNvSpPr/>
          <p:nvPr/>
        </p:nvSpPr>
        <p:spPr>
          <a:xfrm>
            <a:off x="1929635" y="2016351"/>
            <a:ext cx="2811429" cy="66459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4500">
                <a:latin typeface="+mn-lt"/>
                <a:ea typeface="+mn-ea"/>
                <a:cs typeface="+mn-cs"/>
                <a:sym typeface="Helvetica"/>
              </a:defRPr>
            </a:pPr>
            <a:r>
              <a:t>动态演进</a:t>
            </a:r>
          </a:p>
        </p:txBody>
      </p:sp>
      <p:grpSp>
        <p:nvGrpSpPr>
          <p:cNvPr id="676" name="Group 676"/>
          <p:cNvGrpSpPr/>
          <p:nvPr/>
        </p:nvGrpSpPr>
        <p:grpSpPr>
          <a:xfrm>
            <a:off x="3753560" y="2924610"/>
            <a:ext cx="5497680" cy="4429085"/>
            <a:chOff x="0" y="0"/>
            <a:chExt cx="5497678" cy="4429084"/>
          </a:xfrm>
        </p:grpSpPr>
        <p:grpSp>
          <p:nvGrpSpPr>
            <p:cNvPr id="663" name="Group 663"/>
            <p:cNvGrpSpPr/>
            <p:nvPr/>
          </p:nvGrpSpPr>
          <p:grpSpPr>
            <a:xfrm>
              <a:off x="1666090" y="1783884"/>
              <a:ext cx="2165416" cy="2119732"/>
              <a:chOff x="0" y="0"/>
              <a:chExt cx="2165414" cy="2119730"/>
            </a:xfrm>
          </p:grpSpPr>
          <p:sp>
            <p:nvSpPr>
              <p:cNvPr id="661" name="Shape 661"/>
              <p:cNvSpPr/>
              <p:nvPr/>
            </p:nvSpPr>
            <p:spPr>
              <a:xfrm>
                <a:off x="0" y="0"/>
                <a:ext cx="2165415" cy="2119731"/>
              </a:xfrm>
              <a:prstGeom prst="ellipse">
                <a:avLst/>
              </a:prstGeom>
              <a:solidFill>
                <a:schemeClr val="accent2">
                  <a:satOff val="-4966"/>
                  <a:lumOff val="-10549"/>
                </a:schemeClr>
              </a:solidFill>
              <a:ln w="12700" cap="flat">
                <a:noFill/>
                <a:miter lim="400000"/>
              </a:ln>
              <a:effectLst>
                <a:outerShdw sx="100000" sy="100000" kx="0" ky="0" algn="b" rotWithShape="0" blurRad="25400" dist="25400" dir="2388334">
                  <a:srgbClr val="000000">
                    <a:alpha val="79310"/>
                  </a:srgbClr>
                </a:outerShdw>
              </a:effectLst>
            </p:spPr>
            <p:txBody>
              <a:bodyPr wrap="square" lIns="72248" tIns="72248" rIns="72248" bIns="72248" numCol="1" anchor="ctr">
                <a:noAutofit/>
              </a:bodyPr>
              <a:lstStyle/>
              <a:p>
                <a:pPr algn="ctr" defTabSz="584200">
                  <a:lnSpc>
                    <a:spcPct val="90000"/>
                  </a:lnSpc>
                  <a:defRPr>
                    <a:latin typeface="冬青黑体简体中文 W3"/>
                    <a:ea typeface="冬青黑体简体中文 W3"/>
                    <a:cs typeface="冬青黑体简体中文 W3"/>
                    <a:sym typeface="冬青黑体简体中文 W3"/>
                  </a:defRPr>
                </a:pPr>
              </a:p>
            </p:txBody>
          </p:sp>
          <p:sp>
            <p:nvSpPr>
              <p:cNvPr id="662" name="Shape 662"/>
              <p:cNvSpPr/>
              <p:nvPr/>
            </p:nvSpPr>
            <p:spPr>
              <a:xfrm>
                <a:off x="37509" y="268324"/>
                <a:ext cx="2127705" cy="15151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584200">
                  <a:lnSpc>
                    <a:spcPct val="90000"/>
                  </a:lnSpc>
                  <a:defRPr sz="3000">
                    <a:solidFill>
                      <a:srgbClr val="FFFFFF"/>
                    </a:solidFill>
                    <a:latin typeface="冬青黑体简体中文 W6"/>
                    <a:ea typeface="冬青黑体简体中文 W6"/>
                    <a:cs typeface="冬青黑体简体中文 W6"/>
                    <a:sym typeface="冬青黑体简体中文 W6"/>
                  </a:defRPr>
                </a:pPr>
                <a:r>
                  <a:t>拥抱变化</a:t>
                </a:r>
              </a:p>
              <a:p>
                <a:pPr algn="ctr" defTabSz="584200">
                  <a:lnSpc>
                    <a:spcPct val="90000"/>
                  </a:lnSpc>
                  <a:defRPr sz="3000">
                    <a:solidFill>
                      <a:srgbClr val="FFFFFF"/>
                    </a:solidFill>
                    <a:latin typeface="冬青黑体简体中文 W6"/>
                    <a:ea typeface="冬青黑体简体中文 W6"/>
                    <a:cs typeface="冬青黑体简体中文 W6"/>
                    <a:sym typeface="冬青黑体简体中文 W6"/>
                  </a:defRPr>
                </a:pPr>
                <a:r>
                  <a:t>动态平衡</a:t>
                </a:r>
              </a:p>
            </p:txBody>
          </p:sp>
        </p:grpSp>
        <p:grpSp>
          <p:nvGrpSpPr>
            <p:cNvPr id="666" name="Group 666"/>
            <p:cNvGrpSpPr/>
            <p:nvPr/>
          </p:nvGrpSpPr>
          <p:grpSpPr>
            <a:xfrm>
              <a:off x="2057714" y="0"/>
              <a:ext cx="1382251" cy="1353037"/>
              <a:chOff x="0" y="0"/>
              <a:chExt cx="1382249" cy="1353036"/>
            </a:xfrm>
          </p:grpSpPr>
          <p:sp>
            <p:nvSpPr>
              <p:cNvPr id="664" name="Shape 664"/>
              <p:cNvSpPr/>
              <p:nvPr/>
            </p:nvSpPr>
            <p:spPr>
              <a:xfrm>
                <a:off x="0" y="0"/>
                <a:ext cx="1382198" cy="1353037"/>
              </a:xfrm>
              <a:prstGeom prst="ellipse">
                <a:avLst/>
              </a:prstGeom>
              <a:solidFill>
                <a:schemeClr val="accent4"/>
              </a:solidFill>
              <a:ln w="12700" cap="flat">
                <a:noFill/>
                <a:miter lim="400000"/>
              </a:ln>
              <a:effectLst>
                <a:outerShdw sx="100000" sy="100000" kx="0" ky="0" algn="b" rotWithShape="0" blurRad="25400" dist="25400" dir="2388334">
                  <a:srgbClr val="000000">
                    <a:alpha val="79310"/>
                  </a:srgbClr>
                </a:outerShdw>
              </a:effectLst>
            </p:spPr>
            <p:txBody>
              <a:bodyPr wrap="square" lIns="72248" tIns="72248" rIns="72248" bIns="72248" numCol="1" anchor="ctr">
                <a:noAutofit/>
              </a:bodyPr>
              <a:lstStyle/>
              <a:p>
                <a:pPr algn="ctr" defTabSz="584200">
                  <a:lnSpc>
                    <a:spcPct val="90000"/>
                  </a:lnSpc>
                  <a:defRPr>
                    <a:latin typeface="冬青黑体简体中文 W3"/>
                    <a:ea typeface="冬青黑体简体中文 W3"/>
                    <a:cs typeface="冬青黑体简体中文 W3"/>
                    <a:sym typeface="冬青黑体简体中文 W3"/>
                  </a:defRPr>
                </a:pPr>
              </a:p>
            </p:txBody>
          </p:sp>
          <p:sp>
            <p:nvSpPr>
              <p:cNvPr id="665" name="Shape 665"/>
              <p:cNvSpPr/>
              <p:nvPr/>
            </p:nvSpPr>
            <p:spPr>
              <a:xfrm>
                <a:off x="17" y="486522"/>
                <a:ext cx="1382233" cy="376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lnSpc>
                    <a:spcPct val="90000"/>
                  </a:lnSpc>
                  <a:defRPr sz="3000">
                    <a:solidFill>
                      <a:srgbClr val="FFFFFF"/>
                    </a:solidFill>
                    <a:latin typeface="冬青黑体简体中文 W6"/>
                    <a:ea typeface="冬青黑体简体中文 W6"/>
                    <a:cs typeface="冬青黑体简体中文 W6"/>
                    <a:sym typeface="冬青黑体简体中文 W6"/>
                  </a:defRPr>
                </a:lvl1pPr>
              </a:lstStyle>
              <a:p>
                <a:pPr/>
                <a:r>
                  <a:t>业务</a:t>
                </a:r>
              </a:p>
            </p:txBody>
          </p:sp>
        </p:grpSp>
        <p:sp>
          <p:nvSpPr>
            <p:cNvPr id="667" name="Shape 667"/>
            <p:cNvSpPr/>
            <p:nvPr/>
          </p:nvSpPr>
          <p:spPr>
            <a:xfrm flipV="1">
              <a:off x="2748839" y="1424528"/>
              <a:ext cx="1" cy="334501"/>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670" name="Group 670"/>
            <p:cNvGrpSpPr/>
            <p:nvPr/>
          </p:nvGrpSpPr>
          <p:grpSpPr>
            <a:xfrm>
              <a:off x="4115428" y="3076047"/>
              <a:ext cx="1382251" cy="1353038"/>
              <a:chOff x="0" y="0"/>
              <a:chExt cx="1382249" cy="1353036"/>
            </a:xfrm>
          </p:grpSpPr>
          <p:sp>
            <p:nvSpPr>
              <p:cNvPr id="668" name="Shape 668"/>
              <p:cNvSpPr/>
              <p:nvPr/>
            </p:nvSpPr>
            <p:spPr>
              <a:xfrm>
                <a:off x="0" y="0"/>
                <a:ext cx="1382198" cy="1353037"/>
              </a:xfrm>
              <a:prstGeom prst="ellipse">
                <a:avLst/>
              </a:prstGeom>
              <a:solidFill>
                <a:schemeClr val="accent1">
                  <a:satOff val="-4409"/>
                  <a:lumOff val="-10509"/>
                </a:schemeClr>
              </a:solidFill>
              <a:ln w="12700" cap="flat">
                <a:noFill/>
                <a:miter lim="400000"/>
              </a:ln>
              <a:effectLst>
                <a:outerShdw sx="100000" sy="100000" kx="0" ky="0" algn="b" rotWithShape="0" blurRad="25400" dist="25400" dir="2388334">
                  <a:srgbClr val="000000">
                    <a:alpha val="79310"/>
                  </a:srgbClr>
                </a:outerShdw>
              </a:effectLst>
            </p:spPr>
            <p:txBody>
              <a:bodyPr wrap="square" lIns="72248" tIns="72248" rIns="72248" bIns="72248" numCol="1" anchor="ctr">
                <a:noAutofit/>
              </a:bodyPr>
              <a:lstStyle/>
              <a:p>
                <a:pPr algn="ctr" defTabSz="584200">
                  <a:lnSpc>
                    <a:spcPct val="90000"/>
                  </a:lnSpc>
                  <a:defRPr>
                    <a:latin typeface="冬青黑体简体中文 W3"/>
                    <a:ea typeface="冬青黑体简体中文 W3"/>
                    <a:cs typeface="冬青黑体简体中文 W3"/>
                    <a:sym typeface="冬青黑体简体中文 W3"/>
                  </a:defRPr>
                </a:pPr>
              </a:p>
            </p:txBody>
          </p:sp>
          <p:sp>
            <p:nvSpPr>
              <p:cNvPr id="669" name="Shape 669"/>
              <p:cNvSpPr/>
              <p:nvPr/>
            </p:nvSpPr>
            <p:spPr>
              <a:xfrm>
                <a:off x="17" y="459992"/>
                <a:ext cx="1382233" cy="376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lnSpc>
                    <a:spcPct val="90000"/>
                  </a:lnSpc>
                  <a:defRPr sz="3000">
                    <a:solidFill>
                      <a:srgbClr val="FFFFFF"/>
                    </a:solidFill>
                    <a:latin typeface="冬青黑体简体中文 W6"/>
                    <a:ea typeface="冬青黑体简体中文 W6"/>
                    <a:cs typeface="冬青黑体简体中文 W6"/>
                    <a:sym typeface="冬青黑体简体中文 W6"/>
                  </a:defRPr>
                </a:lvl1pPr>
              </a:lstStyle>
              <a:p>
                <a:pPr/>
                <a:r>
                  <a:t>技术</a:t>
                </a:r>
              </a:p>
            </p:txBody>
          </p:sp>
        </p:grpSp>
        <p:sp>
          <p:nvSpPr>
            <p:cNvPr id="671" name="Shape 671"/>
            <p:cNvSpPr/>
            <p:nvPr/>
          </p:nvSpPr>
          <p:spPr>
            <a:xfrm>
              <a:off x="3861133" y="3151010"/>
              <a:ext cx="355654" cy="197850"/>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674" name="Group 674"/>
            <p:cNvGrpSpPr/>
            <p:nvPr/>
          </p:nvGrpSpPr>
          <p:grpSpPr>
            <a:xfrm>
              <a:off x="0" y="3041185"/>
              <a:ext cx="1382250" cy="1353038"/>
              <a:chOff x="0" y="0"/>
              <a:chExt cx="1382249" cy="1353036"/>
            </a:xfrm>
          </p:grpSpPr>
          <p:sp>
            <p:nvSpPr>
              <p:cNvPr id="672" name="Shape 672"/>
              <p:cNvSpPr/>
              <p:nvPr/>
            </p:nvSpPr>
            <p:spPr>
              <a:xfrm>
                <a:off x="0" y="0"/>
                <a:ext cx="1382198" cy="1353037"/>
              </a:xfrm>
              <a:prstGeom prst="ellipse">
                <a:avLst/>
              </a:prstGeom>
              <a:solidFill>
                <a:schemeClr val="accent5">
                  <a:satOff val="-6843"/>
                  <a:lumOff val="-10705"/>
                </a:schemeClr>
              </a:solidFill>
              <a:ln w="12700" cap="flat">
                <a:noFill/>
                <a:miter lim="400000"/>
              </a:ln>
              <a:effectLst>
                <a:outerShdw sx="100000" sy="100000" kx="0" ky="0" algn="b" rotWithShape="0" blurRad="25400" dist="25400" dir="2388334">
                  <a:srgbClr val="000000">
                    <a:alpha val="79310"/>
                  </a:srgbClr>
                </a:outerShdw>
              </a:effectLst>
            </p:spPr>
            <p:txBody>
              <a:bodyPr wrap="square" lIns="72248" tIns="72248" rIns="72248" bIns="72248" numCol="1" anchor="ctr">
                <a:noAutofit/>
              </a:bodyPr>
              <a:lstStyle/>
              <a:p>
                <a:pPr algn="ctr" defTabSz="584200">
                  <a:lnSpc>
                    <a:spcPct val="90000"/>
                  </a:lnSpc>
                  <a:defRPr>
                    <a:latin typeface="冬青黑体简体中文 W3"/>
                    <a:ea typeface="冬青黑体简体中文 W3"/>
                    <a:cs typeface="冬青黑体简体中文 W3"/>
                    <a:sym typeface="冬青黑体简体中文 W3"/>
                  </a:defRPr>
                </a:pPr>
              </a:p>
            </p:txBody>
          </p:sp>
          <p:sp>
            <p:nvSpPr>
              <p:cNvPr id="673" name="Shape 673"/>
              <p:cNvSpPr/>
              <p:nvPr/>
            </p:nvSpPr>
            <p:spPr>
              <a:xfrm>
                <a:off x="17" y="499787"/>
                <a:ext cx="1382233" cy="376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584200">
                  <a:lnSpc>
                    <a:spcPct val="90000"/>
                  </a:lnSpc>
                  <a:defRPr sz="3000">
                    <a:solidFill>
                      <a:srgbClr val="FFFFFF"/>
                    </a:solidFill>
                    <a:latin typeface="冬青黑体简体中文 W6"/>
                    <a:ea typeface="冬青黑体简体中文 W6"/>
                    <a:cs typeface="冬青黑体简体中文 W6"/>
                    <a:sym typeface="冬青黑体简体中文 W6"/>
                  </a:defRPr>
                </a:lvl1pPr>
              </a:lstStyle>
              <a:p>
                <a:pPr/>
                <a:r>
                  <a:t>团队</a:t>
                </a:r>
              </a:p>
            </p:txBody>
          </p:sp>
        </p:grpSp>
        <p:sp>
          <p:nvSpPr>
            <p:cNvPr id="675" name="Shape 675"/>
            <p:cNvSpPr/>
            <p:nvPr/>
          </p:nvSpPr>
          <p:spPr>
            <a:xfrm flipV="1">
              <a:off x="1325789" y="3130615"/>
              <a:ext cx="310213" cy="201332"/>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677" name="Shape 677"/>
          <p:cNvSpPr/>
          <p:nvPr/>
        </p:nvSpPr>
        <p:spPr>
          <a:xfrm>
            <a:off x="1986025" y="8029608"/>
            <a:ext cx="8588249" cy="5739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sz="3500"/>
            </a:pPr>
            <a:r>
              <a:t>基于业务、技术和团队的</a:t>
            </a:r>
            <a:r>
              <a:rPr b="1">
                <a:solidFill>
                  <a:srgbClr val="00B56E"/>
                </a:solidFill>
              </a:rPr>
              <a:t>动态平衡与演进的</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9" name="Shape 679"/>
          <p:cNvSpPr/>
          <p:nvPr>
            <p:ph type="title"/>
          </p:nvPr>
        </p:nvSpPr>
        <p:spPr>
          <a:xfrm>
            <a:off x="380999" y="234949"/>
            <a:ext cx="12242801" cy="984251"/>
          </a:xfrm>
          <a:prstGeom prst="rect">
            <a:avLst/>
          </a:prstGeom>
        </p:spPr>
        <p:txBody>
          <a:bodyPr/>
          <a:lstStyle>
            <a:lvl1pPr>
              <a:defRPr b="0" spc="-280" sz="7000"/>
            </a:lvl1pPr>
          </a:lstStyle>
          <a:p>
            <a:pPr/>
            <a:r>
              <a:t>演进式架构的核心</a:t>
            </a:r>
          </a:p>
        </p:txBody>
      </p:sp>
      <p:sp>
        <p:nvSpPr>
          <p:cNvPr id="680" name="Shape 68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1" name="Shape 681"/>
          <p:cNvSpPr/>
          <p:nvPr/>
        </p:nvSpPr>
        <p:spPr>
          <a:xfrm>
            <a:off x="1753584" y="2732248"/>
            <a:ext cx="10373160" cy="125304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350921" indent="-350921">
              <a:lnSpc>
                <a:spcPct val="150000"/>
              </a:lnSpc>
              <a:buClr>
                <a:srgbClr val="00B56E"/>
              </a:buClr>
              <a:buSzPct val="100000"/>
              <a:buChar char="■"/>
              <a:defRPr sz="3500"/>
            </a:pPr>
            <a:r>
              <a:t>架构只是抽象，直到</a:t>
            </a:r>
            <a:r>
              <a:rPr b="1">
                <a:solidFill>
                  <a:srgbClr val="00B56E"/>
                </a:solidFill>
              </a:rPr>
              <a:t>真正上线</a:t>
            </a:r>
            <a:r>
              <a:t>并投入运维</a:t>
            </a:r>
            <a:r>
              <a:rPr b="1">
                <a:solidFill>
                  <a:srgbClr val="00B56E"/>
                </a:solidFill>
              </a:rPr>
              <a:t>产生价值</a:t>
            </a:r>
          </a:p>
          <a:p>
            <a:pPr marL="350921" indent="-350921">
              <a:lnSpc>
                <a:spcPct val="150000"/>
              </a:lnSpc>
              <a:buClr>
                <a:srgbClr val="00B56E"/>
              </a:buClr>
              <a:buSzPct val="100000"/>
              <a:buChar char="■"/>
              <a:defRPr sz="3500"/>
            </a:pPr>
            <a:r>
              <a:t>软件世界不断的变化，而架构只是</a:t>
            </a:r>
            <a:r>
              <a:rPr b="1">
                <a:solidFill>
                  <a:srgbClr val="00B56E"/>
                </a:solidFill>
              </a:rPr>
              <a:t>演进过程的快照</a:t>
            </a:r>
          </a:p>
        </p:txBody>
      </p:sp>
      <p:pic>
        <p:nvPicPr>
          <p:cNvPr id="682" name="pasted-image.png"/>
          <p:cNvPicPr>
            <a:picLocks noChangeAspect="0"/>
          </p:cNvPicPr>
          <p:nvPr/>
        </p:nvPicPr>
        <p:blipFill>
          <a:blip r:embed="rId3">
            <a:extLst/>
          </a:blip>
          <a:stretch>
            <a:fillRect/>
          </a:stretch>
        </p:blipFill>
        <p:spPr>
          <a:xfrm>
            <a:off x="1373157" y="4581751"/>
            <a:ext cx="10776447" cy="6009277"/>
          </a:xfrm>
          <a:prstGeom prst="rect">
            <a:avLst/>
          </a:prstGeom>
          <a:ln w="12700">
            <a:miter lim="400000"/>
          </a:ln>
        </p:spPr>
      </p:pic>
      <p:sp>
        <p:nvSpPr>
          <p:cNvPr id="683" name="Shape 683"/>
          <p:cNvSpPr/>
          <p:nvPr/>
        </p:nvSpPr>
        <p:spPr>
          <a:xfrm>
            <a:off x="1285041" y="1764064"/>
            <a:ext cx="5097429" cy="66459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4500">
                <a:latin typeface="+mn-lt"/>
                <a:ea typeface="+mn-ea"/>
                <a:cs typeface="+mn-cs"/>
                <a:sym typeface="Helvetica"/>
              </a:defRPr>
            </a:pPr>
            <a:r>
              <a:t>架构师的运维意识</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Shape 687"/>
          <p:cNvSpPr/>
          <p:nvPr>
            <p:ph type="title"/>
          </p:nvPr>
        </p:nvSpPr>
        <p:spPr>
          <a:xfrm>
            <a:off x="380999" y="234949"/>
            <a:ext cx="12242801" cy="984251"/>
          </a:xfrm>
          <a:prstGeom prst="rect">
            <a:avLst/>
          </a:prstGeom>
        </p:spPr>
        <p:txBody>
          <a:bodyPr/>
          <a:lstStyle>
            <a:lvl1pPr>
              <a:defRPr b="0" spc="-280" sz="7000"/>
            </a:lvl1pPr>
          </a:lstStyle>
          <a:p>
            <a:pPr/>
            <a:r>
              <a:t>演进式架构的核心</a:t>
            </a:r>
          </a:p>
        </p:txBody>
      </p:sp>
      <p:sp>
        <p:nvSpPr>
          <p:cNvPr id="688" name="Shape 688"/>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9" name="Shape 689"/>
          <p:cNvSpPr/>
          <p:nvPr/>
        </p:nvSpPr>
        <p:spPr>
          <a:xfrm>
            <a:off x="1285041" y="1954564"/>
            <a:ext cx="4525929" cy="66459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4500">
                <a:latin typeface="+mn-lt"/>
                <a:ea typeface="+mn-ea"/>
                <a:cs typeface="+mn-cs"/>
                <a:sym typeface="Helvetica"/>
              </a:defRPr>
            </a:pPr>
            <a:r>
              <a:t>痛苦的事提前做</a:t>
            </a:r>
          </a:p>
        </p:txBody>
      </p:sp>
      <p:sp>
        <p:nvSpPr>
          <p:cNvPr id="690" name="Shape 690"/>
          <p:cNvSpPr/>
          <p:nvPr/>
        </p:nvSpPr>
        <p:spPr>
          <a:xfrm>
            <a:off x="1873897" y="2774254"/>
            <a:ext cx="8595160" cy="125304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350921" indent="-350921">
              <a:lnSpc>
                <a:spcPct val="150000"/>
              </a:lnSpc>
              <a:buClr>
                <a:srgbClr val="00B56E"/>
              </a:buClr>
              <a:buSzPct val="100000"/>
              <a:buChar char="■"/>
              <a:defRPr sz="3500"/>
            </a:pPr>
            <a:r>
              <a:rPr b="1">
                <a:solidFill>
                  <a:srgbClr val="00B56E"/>
                </a:solidFill>
              </a:rPr>
              <a:t>不断</a:t>
            </a:r>
            <a:r>
              <a:t>识别问题并用</a:t>
            </a:r>
            <a:r>
              <a:rPr b="1">
                <a:solidFill>
                  <a:srgbClr val="00B56E"/>
                </a:solidFill>
              </a:rPr>
              <a:t>自动化</a:t>
            </a:r>
            <a:r>
              <a:t>的手段消除痛苦</a:t>
            </a:r>
            <a:endParaRPr b="1"/>
          </a:p>
          <a:p>
            <a:pPr marL="350921" indent="-350921">
              <a:lnSpc>
                <a:spcPct val="150000"/>
              </a:lnSpc>
              <a:buClr>
                <a:srgbClr val="00B56E"/>
              </a:buClr>
              <a:buSzPct val="100000"/>
              <a:buChar char="■"/>
              <a:defRPr sz="3500"/>
            </a:pPr>
            <a:r>
              <a:t>持续集成、持续部署、基础设施即代码</a:t>
            </a:r>
          </a:p>
        </p:txBody>
      </p:sp>
      <p:pic>
        <p:nvPicPr>
          <p:cNvPr id="691" name="pasted-image.png"/>
          <p:cNvPicPr>
            <a:picLocks noChangeAspect="1"/>
          </p:cNvPicPr>
          <p:nvPr/>
        </p:nvPicPr>
        <p:blipFill>
          <a:blip r:embed="rId3">
            <a:extLst/>
          </a:blip>
          <a:stretch>
            <a:fillRect/>
          </a:stretch>
        </p:blipFill>
        <p:spPr>
          <a:xfrm>
            <a:off x="2244521" y="4261773"/>
            <a:ext cx="5964956" cy="4340669"/>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Shape 695"/>
          <p:cNvSpPr/>
          <p:nvPr>
            <p:ph type="title"/>
          </p:nvPr>
        </p:nvSpPr>
        <p:spPr>
          <a:xfrm>
            <a:off x="380999" y="234949"/>
            <a:ext cx="12242801" cy="984251"/>
          </a:xfrm>
          <a:prstGeom prst="rect">
            <a:avLst/>
          </a:prstGeom>
        </p:spPr>
        <p:txBody>
          <a:bodyPr/>
          <a:lstStyle>
            <a:lvl1pPr>
              <a:defRPr b="0" spc="-280" sz="7000"/>
            </a:lvl1pPr>
          </a:lstStyle>
          <a:p>
            <a:pPr/>
            <a:r>
              <a:t>演进式架构的核心</a:t>
            </a:r>
          </a:p>
        </p:txBody>
      </p:sp>
      <p:sp>
        <p:nvSpPr>
          <p:cNvPr id="696" name="Shape 69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7" name="Shape 697"/>
          <p:cNvSpPr/>
          <p:nvPr/>
        </p:nvSpPr>
        <p:spPr>
          <a:xfrm>
            <a:off x="1285041" y="1954564"/>
            <a:ext cx="5668929" cy="66459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4500">
                <a:latin typeface="+mn-lt"/>
                <a:ea typeface="+mn-ea"/>
                <a:cs typeface="+mn-cs"/>
                <a:sym typeface="Helvetica"/>
              </a:defRPr>
            </a:pPr>
            <a:r>
              <a:t>延迟非关键决策时刻</a:t>
            </a:r>
          </a:p>
        </p:txBody>
      </p:sp>
      <p:sp>
        <p:nvSpPr>
          <p:cNvPr id="698" name="Shape 698"/>
          <p:cNvSpPr/>
          <p:nvPr/>
        </p:nvSpPr>
        <p:spPr>
          <a:xfrm>
            <a:off x="1873897" y="2774254"/>
            <a:ext cx="7706160" cy="125304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350921" indent="-350921">
              <a:lnSpc>
                <a:spcPct val="150000"/>
              </a:lnSpc>
              <a:buClr>
                <a:srgbClr val="00B56E"/>
              </a:buClr>
              <a:buSzPct val="100000"/>
              <a:buChar char="■"/>
              <a:defRPr sz="3500"/>
            </a:pPr>
            <a:r>
              <a:t>语言、工具、库、基础设施都在变化</a:t>
            </a:r>
          </a:p>
          <a:p>
            <a:pPr marL="350921" indent="-350921">
              <a:lnSpc>
                <a:spcPct val="150000"/>
              </a:lnSpc>
              <a:buClr>
                <a:srgbClr val="00B56E"/>
              </a:buClr>
              <a:buSzPct val="100000"/>
              <a:buChar char="■"/>
              <a:defRPr sz="3500"/>
            </a:pPr>
            <a:r>
              <a:t>使用更多可用</a:t>
            </a:r>
            <a:r>
              <a:rPr b="1">
                <a:solidFill>
                  <a:srgbClr val="00B56E"/>
                </a:solidFill>
              </a:rPr>
              <a:t>的有效信息</a:t>
            </a:r>
            <a:r>
              <a:t>来辅助决策</a:t>
            </a:r>
          </a:p>
        </p:txBody>
      </p:sp>
      <p:pic>
        <p:nvPicPr>
          <p:cNvPr id="699" name="pasted-image.png"/>
          <p:cNvPicPr>
            <a:picLocks noChangeAspect="1"/>
          </p:cNvPicPr>
          <p:nvPr/>
        </p:nvPicPr>
        <p:blipFill>
          <a:blip r:embed="rId3">
            <a:extLst/>
          </a:blip>
          <a:stretch>
            <a:fillRect/>
          </a:stretch>
        </p:blipFill>
        <p:spPr>
          <a:xfrm>
            <a:off x="1873897" y="4776393"/>
            <a:ext cx="7706160" cy="3567668"/>
          </a:xfrm>
          <a:prstGeom prst="rect">
            <a:avLst/>
          </a:prstGeom>
          <a:ln w="12700">
            <a:miter lim="400000"/>
          </a:ln>
        </p:spPr>
      </p:pic>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Shape 7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04" name="pasted-image.png"/>
          <p:cNvPicPr>
            <a:picLocks noChangeAspect="0"/>
          </p:cNvPicPr>
          <p:nvPr/>
        </p:nvPicPr>
        <p:blipFill>
          <a:blip r:embed="rId2">
            <a:extLst/>
          </a:blip>
          <a:stretch>
            <a:fillRect/>
          </a:stretch>
        </p:blipFill>
        <p:spPr>
          <a:xfrm>
            <a:off x="1972826" y="3037934"/>
            <a:ext cx="9909106" cy="5651388"/>
          </a:xfrm>
          <a:prstGeom prst="rect">
            <a:avLst/>
          </a:prstGeom>
          <a:ln w="12700">
            <a:miter lim="400000"/>
          </a:ln>
        </p:spPr>
      </p:pic>
      <p:sp>
        <p:nvSpPr>
          <p:cNvPr id="705" name="Shape 705"/>
          <p:cNvSpPr/>
          <p:nvPr/>
        </p:nvSpPr>
        <p:spPr>
          <a:xfrm>
            <a:off x="3005171" y="1816863"/>
            <a:ext cx="7097670"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350921" indent="-350921">
              <a:buClr>
                <a:srgbClr val="00B56E"/>
              </a:buClr>
              <a:buSzPct val="100000"/>
              <a:buChar char="■"/>
              <a:defRPr sz="4000"/>
            </a:lvl1pPr>
          </a:lstStyle>
          <a:p>
            <a:pPr/>
            <a:r>
              <a:t>微服务架构是一种演进式架构</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8" name="Shape 708"/>
          <p:cNvSpPr/>
          <p:nvPr/>
        </p:nvSpPr>
        <p:spPr>
          <a:xfrm>
            <a:off x="2330260" y="1472167"/>
            <a:ext cx="8662116" cy="223075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4700"/>
            </a:pPr>
            <a:r>
              <a:t>以缩短</a:t>
            </a:r>
            <a:r>
              <a:rPr>
                <a:solidFill>
                  <a:srgbClr val="D93F2A"/>
                </a:solidFill>
              </a:rPr>
              <a:t>交付周期</a:t>
            </a:r>
            <a:r>
              <a:t>为核心</a:t>
            </a:r>
          </a:p>
          <a:p>
            <a:pPr lvl="8" indent="1828800">
              <a:defRPr sz="4700"/>
            </a:pPr>
            <a:r>
              <a:t>   基于</a:t>
            </a:r>
            <a:r>
              <a:rPr>
                <a:solidFill>
                  <a:srgbClr val="D93F2A"/>
                </a:solidFill>
              </a:rPr>
              <a:t>DevOps</a:t>
            </a:r>
          </a:p>
          <a:p>
            <a:pPr lvl="8" indent="1828800">
              <a:defRPr sz="4700"/>
            </a:pPr>
            <a:r>
              <a:t>              构建的</a:t>
            </a:r>
            <a:r>
              <a:rPr>
                <a:solidFill>
                  <a:srgbClr val="D93F2A"/>
                </a:solidFill>
              </a:rPr>
              <a:t>演进式架构</a:t>
            </a:r>
          </a:p>
        </p:txBody>
      </p:sp>
      <p:grpSp>
        <p:nvGrpSpPr>
          <p:cNvPr id="712" name="Group 712"/>
          <p:cNvGrpSpPr/>
          <p:nvPr/>
        </p:nvGrpSpPr>
        <p:grpSpPr>
          <a:xfrm>
            <a:off x="129" y="4989496"/>
            <a:ext cx="13029942" cy="5046557"/>
            <a:chOff x="0" y="0"/>
            <a:chExt cx="13029941" cy="5046555"/>
          </a:xfrm>
        </p:grpSpPr>
        <p:sp>
          <p:nvSpPr>
            <p:cNvPr id="709" name="Shape 709"/>
            <p:cNvSpPr/>
            <p:nvPr/>
          </p:nvSpPr>
          <p:spPr>
            <a:xfrm>
              <a:off x="0" y="0"/>
              <a:ext cx="13029942" cy="5046556"/>
            </a:xfrm>
            <a:prstGeom prst="rect">
              <a:avLst/>
            </a:prstGeom>
            <a:solidFill>
              <a:srgbClr val="000000"/>
            </a:solidFill>
            <a:ln w="12700" cap="flat">
              <a:noFill/>
              <a:miter lim="400000"/>
            </a:ln>
            <a:effectLst/>
          </p:spPr>
          <p:txBody>
            <a:bodyPr wrap="square" lIns="65023" tIns="65023" rIns="65023" bIns="65023" numCol="1" anchor="ctr">
              <a:noAutofit/>
            </a:bodyPr>
            <a:lstStyle/>
            <a:p>
              <a:pPr/>
            </a:p>
          </p:txBody>
        </p:sp>
        <p:sp>
          <p:nvSpPr>
            <p:cNvPr id="710" name="Shape 710"/>
            <p:cNvSpPr/>
            <p:nvPr/>
          </p:nvSpPr>
          <p:spPr>
            <a:xfrm>
              <a:off x="213175" y="1916757"/>
              <a:ext cx="12766165" cy="765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4100">
                  <a:solidFill>
                    <a:srgbClr val="FFFFFF"/>
                  </a:solidFill>
                </a:defRPr>
              </a:lvl1pPr>
            </a:lstStyle>
            <a:p>
              <a:pPr/>
              <a:r>
                <a:t>I am not perfect in my walk but  I want to do the right thing.</a:t>
              </a:r>
            </a:p>
          </p:txBody>
        </p:sp>
        <p:sp>
          <p:nvSpPr>
            <p:cNvPr id="711" name="Shape 711"/>
            <p:cNvSpPr/>
            <p:nvPr/>
          </p:nvSpPr>
          <p:spPr>
            <a:xfrm>
              <a:off x="10124770" y="2909013"/>
              <a:ext cx="2575128" cy="66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500">
                  <a:solidFill>
                    <a:srgbClr val="FFFFFF"/>
                  </a:solidFill>
                </a:defRPr>
              </a:lvl1pPr>
            </a:lstStyle>
            <a:p>
              <a:pPr/>
              <a:r>
                <a:t>Kirk Cameron</a:t>
              </a:r>
            </a:p>
          </p:txBody>
        </p:sp>
      </p:gr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Shape 71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7" name="Shape 717"/>
          <p:cNvSpPr/>
          <p:nvPr/>
        </p:nvSpPr>
        <p:spPr>
          <a:xfrm>
            <a:off x="2850251" y="3762610"/>
            <a:ext cx="7594214" cy="1158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微服务架构突然🔥了?</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Shape 7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0" name="Shape 720"/>
          <p:cNvSpPr/>
          <p:nvPr/>
        </p:nvSpPr>
        <p:spPr>
          <a:xfrm>
            <a:off x="2244500" y="2352212"/>
            <a:ext cx="2413060"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Google</a:t>
            </a:r>
          </a:p>
        </p:txBody>
      </p:sp>
      <p:sp>
        <p:nvSpPr>
          <p:cNvPr id="721" name="Shape 721"/>
          <p:cNvSpPr/>
          <p:nvPr/>
        </p:nvSpPr>
        <p:spPr>
          <a:xfrm>
            <a:off x="7264794" y="2597538"/>
            <a:ext cx="3187388"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Facebook</a:t>
            </a:r>
          </a:p>
        </p:txBody>
      </p:sp>
      <p:sp>
        <p:nvSpPr>
          <p:cNvPr id="722" name="Shape 722"/>
          <p:cNvSpPr/>
          <p:nvPr/>
        </p:nvSpPr>
        <p:spPr>
          <a:xfrm>
            <a:off x="1086393" y="5485740"/>
            <a:ext cx="2727175"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Amazon</a:t>
            </a:r>
          </a:p>
        </p:txBody>
      </p:sp>
      <p:sp>
        <p:nvSpPr>
          <p:cNvPr id="723" name="Shape 723"/>
          <p:cNvSpPr/>
          <p:nvPr/>
        </p:nvSpPr>
        <p:spPr>
          <a:xfrm>
            <a:off x="4962717" y="7013626"/>
            <a:ext cx="2245046"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Netflix</a:t>
            </a:r>
          </a:p>
        </p:txBody>
      </p:sp>
      <p:sp>
        <p:nvSpPr>
          <p:cNvPr id="724" name="Shape 724"/>
          <p:cNvSpPr/>
          <p:nvPr/>
        </p:nvSpPr>
        <p:spPr>
          <a:xfrm>
            <a:off x="2803002" y="4329176"/>
            <a:ext cx="6127451"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Microservices Way</a:t>
            </a:r>
          </a:p>
        </p:txBody>
      </p:sp>
      <p:sp>
        <p:nvSpPr>
          <p:cNvPr id="725" name="Shape 725"/>
          <p:cNvSpPr/>
          <p:nvPr/>
        </p:nvSpPr>
        <p:spPr>
          <a:xfrm>
            <a:off x="8673834" y="5485740"/>
            <a:ext cx="2411137"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Twitter</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8" name="Shape 728"/>
          <p:cNvSpPr/>
          <p:nvPr/>
        </p:nvSpPr>
        <p:spPr>
          <a:xfrm>
            <a:off x="1831119" y="5287592"/>
            <a:ext cx="9360297" cy="3201729"/>
          </a:xfrm>
          <a:prstGeom prst="rect">
            <a:avLst/>
          </a:prstGeom>
          <a:solidFill>
            <a:srgbClr val="FFFFFF"/>
          </a:solidFill>
          <a:ln w="25400">
            <a:solidFill>
              <a:srgbClr val="000000"/>
            </a:solidFill>
            <a:prstDash val="sysDot"/>
            <a:miter lim="400000"/>
          </a:ln>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729" name="Shape 729"/>
          <p:cNvSpPr/>
          <p:nvPr/>
        </p:nvSpPr>
        <p:spPr>
          <a:xfrm>
            <a:off x="1831119" y="1755010"/>
            <a:ext cx="9360297" cy="3548566"/>
          </a:xfrm>
          <a:prstGeom prst="rect">
            <a:avLst/>
          </a:prstGeom>
          <a:solidFill>
            <a:srgbClr val="FFFFFF"/>
          </a:solidFill>
          <a:ln w="25400">
            <a:solidFill>
              <a:srgbClr val="000000"/>
            </a:solidFill>
            <a:prstDash val="sysDot"/>
            <a:miter lim="400000"/>
          </a:ln>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730" name="Shape 730"/>
          <p:cNvSpPr/>
          <p:nvPr/>
        </p:nvSpPr>
        <p:spPr>
          <a:xfrm>
            <a:off x="3882010" y="6950091"/>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单体应用</a:t>
            </a:r>
          </a:p>
        </p:txBody>
      </p:sp>
      <p:sp>
        <p:nvSpPr>
          <p:cNvPr id="731" name="Shape 731"/>
          <p:cNvSpPr/>
          <p:nvPr/>
        </p:nvSpPr>
        <p:spPr>
          <a:xfrm rot="16200000">
            <a:off x="4090232" y="5619405"/>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732" name="Shape 732"/>
          <p:cNvSpPr/>
          <p:nvPr/>
        </p:nvSpPr>
        <p:spPr>
          <a:xfrm>
            <a:off x="5746401" y="6950091"/>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持续交付</a:t>
            </a:r>
          </a:p>
        </p:txBody>
      </p:sp>
      <p:sp>
        <p:nvSpPr>
          <p:cNvPr id="733" name="Shape 733"/>
          <p:cNvSpPr/>
          <p:nvPr/>
        </p:nvSpPr>
        <p:spPr>
          <a:xfrm rot="16200000">
            <a:off x="5954624" y="5619405"/>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734" name="Shape 734"/>
          <p:cNvSpPr/>
          <p:nvPr/>
        </p:nvSpPr>
        <p:spPr>
          <a:xfrm>
            <a:off x="7536846" y="6932742"/>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虚拟化</a:t>
            </a:r>
          </a:p>
        </p:txBody>
      </p:sp>
      <p:sp>
        <p:nvSpPr>
          <p:cNvPr id="735" name="Shape 735"/>
          <p:cNvSpPr/>
          <p:nvPr/>
        </p:nvSpPr>
        <p:spPr>
          <a:xfrm rot="16200000">
            <a:off x="7745069" y="5602056"/>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736" name="Shape 736"/>
          <p:cNvSpPr/>
          <p:nvPr/>
        </p:nvSpPr>
        <p:spPr>
          <a:xfrm>
            <a:off x="9403491" y="6931432"/>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000">
                <a:solidFill>
                  <a:srgbClr val="FFFFFF"/>
                </a:solidFill>
              </a:defRPr>
            </a:lvl1pPr>
          </a:lstStyle>
          <a:p>
            <a:pPr/>
            <a:r>
              <a:t>DevOPS</a:t>
            </a:r>
          </a:p>
        </p:txBody>
      </p:sp>
      <p:sp>
        <p:nvSpPr>
          <p:cNvPr id="737" name="Shape 737"/>
          <p:cNvSpPr/>
          <p:nvPr/>
        </p:nvSpPr>
        <p:spPr>
          <a:xfrm rot="16200000">
            <a:off x="9611714" y="5600746"/>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738" name="Shape 738"/>
          <p:cNvSpPr/>
          <p:nvPr/>
        </p:nvSpPr>
        <p:spPr>
          <a:xfrm rot="16200000">
            <a:off x="2225841" y="5608765"/>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739" name="Shape 739"/>
          <p:cNvSpPr/>
          <p:nvPr/>
        </p:nvSpPr>
        <p:spPr>
          <a:xfrm>
            <a:off x="2017619" y="6960730"/>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300">
                <a:solidFill>
                  <a:srgbClr val="FFFFFF"/>
                </a:solidFill>
              </a:defRPr>
            </a:lvl1pPr>
          </a:lstStyle>
          <a:p>
            <a:pPr/>
            <a:r>
              <a:t>IT变化</a:t>
            </a:r>
          </a:p>
        </p:txBody>
      </p:sp>
      <p:pic>
        <p:nvPicPr>
          <p:cNvPr id="740" name="pasted-image.png"/>
          <p:cNvPicPr>
            <a:picLocks noChangeAspect="1"/>
          </p:cNvPicPr>
          <p:nvPr/>
        </p:nvPicPr>
        <p:blipFill>
          <a:blip r:embed="rId2">
            <a:extLst/>
          </a:blip>
          <a:stretch>
            <a:fillRect/>
          </a:stretch>
        </p:blipFill>
        <p:spPr>
          <a:xfrm>
            <a:off x="2075133" y="1851862"/>
            <a:ext cx="8719869" cy="3354863"/>
          </a:xfrm>
          <a:prstGeom prst="rect">
            <a:avLst/>
          </a:prstGeom>
          <a:ln w="12700">
            <a:miter lim="400000"/>
          </a:ln>
        </p:spPr>
      </p:pic>
      <p:pic>
        <p:nvPicPr>
          <p:cNvPr id="741" name="pasted-image.png"/>
          <p:cNvPicPr>
            <a:picLocks noChangeAspect="1"/>
          </p:cNvPicPr>
          <p:nvPr/>
        </p:nvPicPr>
        <p:blipFill>
          <a:blip r:embed="rId3">
            <a:extLst/>
          </a:blip>
          <a:stretch>
            <a:fillRect/>
          </a:stretch>
        </p:blipFill>
        <p:spPr>
          <a:xfrm>
            <a:off x="6389287" y="3679719"/>
            <a:ext cx="549767" cy="641394"/>
          </a:xfrm>
          <a:prstGeom prst="rect">
            <a:avLst/>
          </a:prstGeom>
          <a:ln w="12700">
            <a:miter lim="400000"/>
          </a:ln>
        </p:spPr>
      </p:pic>
      <p:pic>
        <p:nvPicPr>
          <p:cNvPr id="742" name="pasted-image.png"/>
          <p:cNvPicPr>
            <a:picLocks noChangeAspect="1"/>
          </p:cNvPicPr>
          <p:nvPr/>
        </p:nvPicPr>
        <p:blipFill>
          <a:blip r:embed="rId3">
            <a:extLst/>
          </a:blip>
          <a:stretch>
            <a:fillRect/>
          </a:stretch>
        </p:blipFill>
        <p:spPr>
          <a:xfrm>
            <a:off x="9911135" y="2059805"/>
            <a:ext cx="549766" cy="641394"/>
          </a:xfrm>
          <a:prstGeom prst="rect">
            <a:avLst/>
          </a:prstGeom>
          <a:ln w="12700">
            <a:miter lim="400000"/>
          </a:ln>
        </p:spPr>
      </p:pic>
      <p:pic>
        <p:nvPicPr>
          <p:cNvPr id="743" name="pasted-image.png"/>
          <p:cNvPicPr>
            <a:picLocks noChangeAspect="1"/>
          </p:cNvPicPr>
          <p:nvPr/>
        </p:nvPicPr>
        <p:blipFill>
          <a:blip r:embed="rId3">
            <a:extLst/>
          </a:blip>
          <a:stretch>
            <a:fillRect/>
          </a:stretch>
        </p:blipFill>
        <p:spPr>
          <a:xfrm>
            <a:off x="2876801" y="2387257"/>
            <a:ext cx="549766" cy="641394"/>
          </a:xfrm>
          <a:prstGeom prst="rect">
            <a:avLst/>
          </a:prstGeom>
          <a:ln w="12700">
            <a:miter lim="400000"/>
          </a:ln>
        </p:spPr>
      </p:pic>
      <p:sp>
        <p:nvSpPr>
          <p:cNvPr id="744" name="Shape 744"/>
          <p:cNvSpPr/>
          <p:nvPr/>
        </p:nvSpPr>
        <p:spPr>
          <a:xfrm>
            <a:off x="7369460" y="4608010"/>
            <a:ext cx="4338151" cy="717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z="4900">
                <a:solidFill>
                  <a:srgbClr val="5F327C"/>
                </a:solidFill>
              </a:defRPr>
            </a:lvl1pPr>
          </a:lstStyle>
          <a:p>
            <a:pPr/>
            <a:r>
              <a:t>微服务架构</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 name="Shape 236"/>
          <p:cNvSpPr/>
          <p:nvPr/>
        </p:nvSpPr>
        <p:spPr>
          <a:xfrm>
            <a:off x="1809280" y="4329176"/>
            <a:ext cx="9386240"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Are you using microservices?</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 name="Shape 74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7" name="pasted-image.png"/>
          <p:cNvPicPr>
            <a:picLocks noChangeAspect="1"/>
          </p:cNvPicPr>
          <p:nvPr/>
        </p:nvPicPr>
        <p:blipFill>
          <a:blip r:embed="rId2">
            <a:extLst/>
          </a:blip>
          <a:stretch>
            <a:fillRect/>
          </a:stretch>
        </p:blipFill>
        <p:spPr>
          <a:xfrm>
            <a:off x="2126556" y="1703235"/>
            <a:ext cx="8751688" cy="4924540"/>
          </a:xfrm>
          <a:prstGeom prst="rect">
            <a:avLst/>
          </a:prstGeom>
          <a:ln w="12700">
            <a:miter lim="400000"/>
          </a:ln>
        </p:spPr>
      </p:pic>
      <p:sp>
        <p:nvSpPr>
          <p:cNvPr id="748" name="Shape 748"/>
          <p:cNvSpPr/>
          <p:nvPr>
            <p:ph type="title" idx="4294967295"/>
          </p:nvPr>
        </p:nvSpPr>
        <p:spPr>
          <a:xfrm>
            <a:off x="3149238" y="7057358"/>
            <a:ext cx="7780522" cy="984251"/>
          </a:xfrm>
          <a:prstGeom prst="rect">
            <a:avLst/>
          </a:prstGeom>
        </p:spPr>
        <p:txBody>
          <a:bodyPr/>
          <a:lstStyle>
            <a:lvl1pPr>
              <a:defRPr spc="-188" sz="4700"/>
            </a:lvl1pPr>
          </a:lstStyle>
          <a:p>
            <a:pPr/>
            <a:r>
              <a:t>IT不再是成本中心…..</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Shape 7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1" name="pasted-image.png"/>
          <p:cNvPicPr>
            <a:picLocks noChangeAspect="1"/>
          </p:cNvPicPr>
          <p:nvPr/>
        </p:nvPicPr>
        <p:blipFill>
          <a:blip r:embed="rId2">
            <a:extLst/>
          </a:blip>
          <a:stretch>
            <a:fillRect/>
          </a:stretch>
        </p:blipFill>
        <p:spPr>
          <a:xfrm>
            <a:off x="2727144" y="1634360"/>
            <a:ext cx="6160607" cy="2801645"/>
          </a:xfrm>
          <a:prstGeom prst="rect">
            <a:avLst/>
          </a:prstGeom>
          <a:ln w="12700">
            <a:miter lim="400000"/>
          </a:ln>
        </p:spPr>
      </p:pic>
      <p:sp>
        <p:nvSpPr>
          <p:cNvPr id="752" name="Shape 752"/>
          <p:cNvSpPr/>
          <p:nvPr>
            <p:ph type="title" idx="4294967295"/>
          </p:nvPr>
        </p:nvSpPr>
        <p:spPr>
          <a:xfrm>
            <a:off x="1926532" y="6432756"/>
            <a:ext cx="9509301" cy="984251"/>
          </a:xfrm>
          <a:prstGeom prst="rect">
            <a:avLst/>
          </a:prstGeom>
        </p:spPr>
        <p:txBody>
          <a:bodyPr/>
          <a:lstStyle>
            <a:lvl1pPr>
              <a:defRPr spc="-188" sz="4700"/>
            </a:lvl1pPr>
          </a:lstStyle>
          <a:p>
            <a:pPr/>
            <a:r>
              <a:t>单体架构难以应对日益增长的复杂度</a:t>
            </a:r>
          </a:p>
        </p:txBody>
      </p:sp>
      <p:sp>
        <p:nvSpPr>
          <p:cNvPr id="753" name="Shape 753"/>
          <p:cNvSpPr/>
          <p:nvPr/>
        </p:nvSpPr>
        <p:spPr>
          <a:xfrm>
            <a:off x="8945539" y="2708404"/>
            <a:ext cx="3578506" cy="31846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marL="228600" indent="-228600" algn="ctr" defTabSz="584200">
              <a:lnSpc>
                <a:spcPct val="130000"/>
              </a:lnSpc>
              <a:buClr>
                <a:srgbClr val="00B56E"/>
              </a:buClr>
              <a:buSzPct val="100000"/>
              <a:buChar char="■"/>
              <a:defRPr sz="3500"/>
            </a:pPr>
            <a:r>
              <a:t>维护成本的增加</a:t>
            </a:r>
          </a:p>
          <a:p>
            <a:pPr marL="228600" indent="-228600" algn="ctr" defTabSz="584200">
              <a:lnSpc>
                <a:spcPct val="130000"/>
              </a:lnSpc>
              <a:buClr>
                <a:srgbClr val="00B56E"/>
              </a:buClr>
              <a:buSzPct val="100000"/>
              <a:buChar char="■"/>
              <a:defRPr sz="3500"/>
            </a:pPr>
            <a:r>
              <a:t>交付上线周期长</a:t>
            </a:r>
          </a:p>
          <a:p>
            <a:pPr marL="228600" indent="-228600" algn="ctr" defTabSz="584200">
              <a:lnSpc>
                <a:spcPct val="130000"/>
              </a:lnSpc>
              <a:buClr>
                <a:srgbClr val="00B56E"/>
              </a:buClr>
              <a:buSzPct val="100000"/>
              <a:buChar char="■"/>
              <a:defRPr sz="3500"/>
            </a:pPr>
            <a:r>
              <a:t>新人培养周期长</a:t>
            </a:r>
          </a:p>
          <a:p>
            <a:pPr marL="228600" indent="-228600" algn="ctr" defTabSz="584200">
              <a:lnSpc>
                <a:spcPct val="130000"/>
              </a:lnSpc>
              <a:buClr>
                <a:srgbClr val="00B56E"/>
              </a:buClr>
              <a:buSzPct val="100000"/>
              <a:buChar char="■"/>
              <a:defRPr sz="3500"/>
            </a:pPr>
            <a:r>
              <a:t>技术更新成本高</a:t>
            </a:r>
          </a:p>
          <a:p>
            <a:pPr marL="228600" indent="-228600" algn="ctr" defTabSz="584200">
              <a:lnSpc>
                <a:spcPct val="130000"/>
              </a:lnSpc>
              <a:buClr>
                <a:srgbClr val="00B56E"/>
              </a:buClr>
              <a:buSzPct val="100000"/>
              <a:buChar char="■"/>
              <a:defRPr sz="3500"/>
            </a:pPr>
            <a:r>
              <a:t>有效的伸缩性差</a:t>
            </a:r>
          </a:p>
        </p:txBody>
      </p:sp>
      <p:sp>
        <p:nvSpPr>
          <p:cNvPr id="754" name="Shape 754"/>
          <p:cNvSpPr/>
          <p:nvPr/>
        </p:nvSpPr>
        <p:spPr>
          <a:xfrm>
            <a:off x="34071" y="2708404"/>
            <a:ext cx="3578506" cy="31846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marL="1117600" algn="ctr" defTabSz="584200">
              <a:lnSpc>
                <a:spcPct val="120000"/>
              </a:lnSpc>
              <a:buClr>
                <a:srgbClr val="00B56E"/>
              </a:buClr>
              <a:buSzPct val="100000"/>
              <a:buChar char="■"/>
              <a:defRPr sz="3500"/>
            </a:pPr>
            <a:r>
              <a:t>易于开发</a:t>
            </a:r>
          </a:p>
          <a:p>
            <a:pPr marL="1117600" algn="ctr" defTabSz="584200">
              <a:lnSpc>
                <a:spcPct val="120000"/>
              </a:lnSpc>
              <a:buClr>
                <a:srgbClr val="00B56E"/>
              </a:buClr>
              <a:buSzPct val="100000"/>
              <a:buChar char="■"/>
              <a:defRPr sz="3500"/>
            </a:pPr>
            <a:r>
              <a:t>易于部署</a:t>
            </a:r>
          </a:p>
          <a:p>
            <a:pPr marL="1117600" algn="ctr" defTabSz="584200">
              <a:lnSpc>
                <a:spcPct val="120000"/>
              </a:lnSpc>
              <a:buClr>
                <a:srgbClr val="00B56E"/>
              </a:buClr>
              <a:buSzPct val="100000"/>
              <a:buChar char="■"/>
              <a:defRPr sz="3500"/>
            </a:pPr>
            <a:r>
              <a:t>易于测试</a:t>
            </a:r>
          </a:p>
          <a:p>
            <a:pPr marL="1117600" algn="ctr" defTabSz="584200">
              <a:lnSpc>
                <a:spcPct val="120000"/>
              </a:lnSpc>
              <a:buClr>
                <a:srgbClr val="00B56E"/>
              </a:buClr>
              <a:buSzPct val="100000"/>
              <a:buChar char="■"/>
              <a:defRPr sz="3500"/>
            </a:pPr>
            <a:r>
              <a:t>易于伸缩</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 name="Shape 75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7" name="Shape 757"/>
          <p:cNvSpPr/>
          <p:nvPr>
            <p:ph type="title" idx="4294967295"/>
          </p:nvPr>
        </p:nvSpPr>
        <p:spPr>
          <a:xfrm>
            <a:off x="3174638" y="6631404"/>
            <a:ext cx="7780522" cy="984251"/>
          </a:xfrm>
          <a:prstGeom prst="rect">
            <a:avLst/>
          </a:prstGeom>
        </p:spPr>
        <p:txBody>
          <a:bodyPr/>
          <a:lstStyle>
            <a:lvl1pPr>
              <a:defRPr spc="-188" sz="4700"/>
            </a:lvl1pPr>
          </a:lstStyle>
          <a:p>
            <a:pPr/>
            <a:r>
              <a:t>容器化技术的快速发展</a:t>
            </a:r>
          </a:p>
        </p:txBody>
      </p:sp>
      <p:pic>
        <p:nvPicPr>
          <p:cNvPr id="758" name="pasted-image.png"/>
          <p:cNvPicPr>
            <a:picLocks noChangeAspect="1"/>
          </p:cNvPicPr>
          <p:nvPr/>
        </p:nvPicPr>
        <p:blipFill>
          <a:blip r:embed="rId2">
            <a:extLst/>
          </a:blip>
          <a:stretch>
            <a:fillRect/>
          </a:stretch>
        </p:blipFill>
        <p:spPr>
          <a:xfrm>
            <a:off x="709183" y="2240148"/>
            <a:ext cx="2796559" cy="3038237"/>
          </a:xfrm>
          <a:prstGeom prst="rect">
            <a:avLst/>
          </a:prstGeom>
          <a:ln w="12700">
            <a:miter lim="400000"/>
          </a:ln>
        </p:spPr>
      </p:pic>
      <p:grpSp>
        <p:nvGrpSpPr>
          <p:cNvPr id="761" name="Group 761"/>
          <p:cNvGrpSpPr/>
          <p:nvPr/>
        </p:nvGrpSpPr>
        <p:grpSpPr>
          <a:xfrm>
            <a:off x="4703302" y="2325990"/>
            <a:ext cx="3382229" cy="3481827"/>
            <a:chOff x="0" y="0"/>
            <a:chExt cx="3382227" cy="3481825"/>
          </a:xfrm>
        </p:grpSpPr>
        <p:pic>
          <p:nvPicPr>
            <p:cNvPr id="759" name="pasted-image.png"/>
            <p:cNvPicPr>
              <a:picLocks noChangeAspect="1"/>
            </p:cNvPicPr>
            <p:nvPr/>
          </p:nvPicPr>
          <p:blipFill>
            <a:blip r:embed="rId3">
              <a:extLst/>
            </a:blip>
            <a:stretch>
              <a:fillRect/>
            </a:stretch>
          </p:blipFill>
          <p:spPr>
            <a:xfrm>
              <a:off x="0" y="0"/>
              <a:ext cx="3382228" cy="2775162"/>
            </a:xfrm>
            <a:prstGeom prst="rect">
              <a:avLst/>
            </a:prstGeom>
            <a:ln w="12700" cap="flat">
              <a:noFill/>
              <a:miter lim="400000"/>
            </a:ln>
            <a:effectLst/>
          </p:spPr>
        </p:pic>
        <p:sp>
          <p:nvSpPr>
            <p:cNvPr id="760" name="Shape 760"/>
            <p:cNvSpPr/>
            <p:nvPr/>
          </p:nvSpPr>
          <p:spPr>
            <a:xfrm>
              <a:off x="1032838" y="2969507"/>
              <a:ext cx="1076199" cy="5123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defTabSz="584200">
                <a:spcBef>
                  <a:spcPts val="1200"/>
                </a:spcBef>
                <a:buClr>
                  <a:srgbClr val="00B56E"/>
                </a:buClr>
                <a:buFont typeface="Lucida Grande"/>
                <a:defRPr b="1" sz="3000"/>
              </a:lvl1pPr>
            </a:lstStyle>
            <a:p>
              <a:pPr/>
              <a:r>
                <a:t>容器</a:t>
              </a:r>
            </a:p>
          </p:txBody>
        </p:sp>
      </p:grpSp>
      <p:sp>
        <p:nvSpPr>
          <p:cNvPr id="762" name="Shape 762"/>
          <p:cNvSpPr/>
          <p:nvPr/>
        </p:nvSpPr>
        <p:spPr>
          <a:xfrm>
            <a:off x="3471962" y="3124266"/>
            <a:ext cx="1270001" cy="1270001"/>
          </a:xfrm>
          <a:prstGeom prst="rightArrow">
            <a:avLst>
              <a:gd name="adj1" fmla="val 32000"/>
              <a:gd name="adj2" fmla="val 64000"/>
            </a:avLst>
          </a:prstGeom>
          <a:solidFill>
            <a:srgbClr val="FFFFFF"/>
          </a:solidFill>
          <a:ln w="25400">
            <a:solidFill>
              <a:schemeClr val="accent1"/>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763" name="Shape 763"/>
          <p:cNvSpPr/>
          <p:nvPr/>
        </p:nvSpPr>
        <p:spPr>
          <a:xfrm>
            <a:off x="8747587" y="2415725"/>
            <a:ext cx="3548030" cy="52908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更高效的虚拟化</a:t>
            </a:r>
          </a:p>
        </p:txBody>
      </p:sp>
      <p:sp>
        <p:nvSpPr>
          <p:cNvPr id="764" name="Shape 764"/>
          <p:cNvSpPr/>
          <p:nvPr/>
        </p:nvSpPr>
        <p:spPr>
          <a:xfrm>
            <a:off x="8747587" y="3249809"/>
            <a:ext cx="3116230" cy="52908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更简单的管理</a:t>
            </a:r>
          </a:p>
        </p:txBody>
      </p:sp>
      <p:sp>
        <p:nvSpPr>
          <p:cNvPr id="765" name="Shape 765"/>
          <p:cNvSpPr/>
          <p:nvPr/>
        </p:nvSpPr>
        <p:spPr>
          <a:xfrm>
            <a:off x="8738381" y="4102059"/>
            <a:ext cx="3116229" cy="52908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更有效的部署</a:t>
            </a:r>
          </a:p>
        </p:txBody>
      </p:sp>
      <p:sp>
        <p:nvSpPr>
          <p:cNvPr id="766" name="Shape 766"/>
          <p:cNvSpPr/>
          <p:nvPr/>
        </p:nvSpPr>
        <p:spPr>
          <a:xfrm>
            <a:off x="1378863" y="5275413"/>
            <a:ext cx="1457199" cy="51231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spcBef>
                <a:spcPts val="1200"/>
              </a:spcBef>
              <a:buClr>
                <a:srgbClr val="00B56E"/>
              </a:buClr>
              <a:buFont typeface="Lucida Grande"/>
              <a:defRPr b="1" sz="3000"/>
            </a:lvl1pPr>
          </a:lstStyle>
          <a:p>
            <a:pPr/>
            <a:r>
              <a:t>虚拟机</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Shape 76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9" name="Shape 769"/>
          <p:cNvSpPr/>
          <p:nvPr/>
        </p:nvSpPr>
        <p:spPr>
          <a:xfrm>
            <a:off x="2887726" y="4417186"/>
            <a:ext cx="72293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微服务架构不是银弹</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 name="Shape 771"/>
          <p:cNvSpPr/>
          <p:nvPr>
            <p:ph type="title"/>
          </p:nvPr>
        </p:nvSpPr>
        <p:spPr>
          <a:xfrm>
            <a:off x="380999" y="234949"/>
            <a:ext cx="12242801" cy="984251"/>
          </a:xfrm>
          <a:prstGeom prst="rect">
            <a:avLst/>
          </a:prstGeom>
        </p:spPr>
        <p:txBody>
          <a:bodyPr/>
          <a:lstStyle>
            <a:lvl1pPr>
              <a:defRPr spc="-280" sz="7000"/>
            </a:lvl1pPr>
          </a:lstStyle>
          <a:p>
            <a:pPr/>
            <a:r>
              <a:t>微服务架构不是银弹</a:t>
            </a:r>
          </a:p>
        </p:txBody>
      </p:sp>
      <p:sp>
        <p:nvSpPr>
          <p:cNvPr id="772" name="Shape 77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76" name="Group 776"/>
          <p:cNvGrpSpPr/>
          <p:nvPr/>
        </p:nvGrpSpPr>
        <p:grpSpPr>
          <a:xfrm>
            <a:off x="762441" y="1992111"/>
            <a:ext cx="5097429" cy="2195925"/>
            <a:chOff x="0" y="0"/>
            <a:chExt cx="5097428" cy="2195924"/>
          </a:xfrm>
        </p:grpSpPr>
        <p:sp>
          <p:nvSpPr>
            <p:cNvPr id="773" name="Shape 773"/>
            <p:cNvSpPr/>
            <p:nvPr/>
          </p:nvSpPr>
          <p:spPr>
            <a:xfrm>
              <a:off x="0" y="0"/>
              <a:ext cx="5097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分布式系统的复杂度</a:t>
              </a:r>
            </a:p>
          </p:txBody>
        </p:sp>
        <p:sp>
          <p:nvSpPr>
            <p:cNvPr id="774" name="Shape 774"/>
            <p:cNvSpPr/>
            <p:nvPr/>
          </p:nvSpPr>
          <p:spPr>
            <a:xfrm>
              <a:off x="599311" y="855498"/>
              <a:ext cx="4171547" cy="554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000">
                  <a:latin typeface="+mn-lt"/>
                  <a:ea typeface="+mn-ea"/>
                  <a:cs typeface="+mn-cs"/>
                  <a:sym typeface="Helvetica"/>
                </a:defRPr>
              </a:pPr>
              <a:r>
                <a:t>网络因素(带宽、超时)</a:t>
              </a:r>
            </a:p>
          </p:txBody>
        </p:sp>
        <p:sp>
          <p:nvSpPr>
            <p:cNvPr id="775" name="Shape 775"/>
            <p:cNvSpPr/>
            <p:nvPr/>
          </p:nvSpPr>
          <p:spPr>
            <a:xfrm>
              <a:off x="599311" y="1716118"/>
              <a:ext cx="2393795" cy="4798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000">
                  <a:latin typeface="+mn-lt"/>
                  <a:ea typeface="+mn-ea"/>
                  <a:cs typeface="+mn-cs"/>
                  <a:sym typeface="Helvetica"/>
                </a:defRPr>
              </a:pPr>
              <a:r>
                <a:t>数据</a:t>
              </a:r>
              <a:r>
                <a:rPr>
                  <a:latin typeface="Calibri"/>
                  <a:ea typeface="Calibri"/>
                  <a:cs typeface="Calibri"/>
                  <a:sym typeface="Calibri"/>
                </a:rPr>
                <a:t>一致</a:t>
              </a:r>
              <a:r>
                <a:t>性</a:t>
              </a:r>
            </a:p>
          </p:txBody>
        </p:sp>
      </p:grpSp>
      <p:grpSp>
        <p:nvGrpSpPr>
          <p:cNvPr id="780" name="Group 780"/>
          <p:cNvGrpSpPr/>
          <p:nvPr/>
        </p:nvGrpSpPr>
        <p:grpSpPr>
          <a:xfrm>
            <a:off x="6833435" y="1942873"/>
            <a:ext cx="4768483" cy="2266252"/>
            <a:chOff x="0" y="0"/>
            <a:chExt cx="4768481" cy="2266250"/>
          </a:xfrm>
        </p:grpSpPr>
        <p:sp>
          <p:nvSpPr>
            <p:cNvPr id="777" name="Shape 777"/>
            <p:cNvSpPr/>
            <p:nvPr/>
          </p:nvSpPr>
          <p:spPr>
            <a:xfrm>
              <a:off x="0" y="0"/>
              <a:ext cx="3065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运维成本高</a:t>
              </a:r>
            </a:p>
          </p:txBody>
        </p:sp>
        <p:sp>
          <p:nvSpPr>
            <p:cNvPr id="778" name="Shape 778"/>
            <p:cNvSpPr/>
            <p:nvPr/>
          </p:nvSpPr>
          <p:spPr>
            <a:xfrm>
              <a:off x="637863" y="860837"/>
              <a:ext cx="4130619" cy="567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rPr>
                  <a:latin typeface="Calibri"/>
                  <a:ea typeface="Calibri"/>
                  <a:cs typeface="Calibri"/>
                  <a:sym typeface="Calibri"/>
                </a:rPr>
                <a:t>环境配置(Provisioning)</a:t>
              </a:r>
            </a:p>
          </p:txBody>
        </p:sp>
        <p:sp>
          <p:nvSpPr>
            <p:cNvPr id="779" name="Shape 779"/>
            <p:cNvSpPr/>
            <p:nvPr/>
          </p:nvSpPr>
          <p:spPr>
            <a:xfrm>
              <a:off x="616888" y="1698814"/>
              <a:ext cx="2159948" cy="567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rPr>
                  <a:latin typeface="Calibri"/>
                  <a:ea typeface="Calibri"/>
                  <a:cs typeface="Calibri"/>
                  <a:sym typeface="Calibri"/>
                </a:rPr>
                <a:t>部署/监控</a:t>
              </a:r>
            </a:p>
          </p:txBody>
        </p:sp>
      </p:grpSp>
      <p:sp>
        <p:nvSpPr>
          <p:cNvPr id="781" name="Shape 781"/>
          <p:cNvSpPr/>
          <p:nvPr/>
        </p:nvSpPr>
        <p:spPr>
          <a:xfrm>
            <a:off x="866424" y="5435138"/>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微服务的</a:t>
            </a:r>
            <a:r>
              <a:rPr sz="4000"/>
              <a:t>依赖与治理</a:t>
            </a:r>
          </a:p>
        </p:txBody>
      </p:sp>
      <p:sp>
        <p:nvSpPr>
          <p:cNvPr id="782" name="Shape 782"/>
          <p:cNvSpPr/>
          <p:nvPr/>
        </p:nvSpPr>
        <p:spPr>
          <a:xfrm>
            <a:off x="1361753" y="6407686"/>
            <a:ext cx="2012795" cy="47980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依赖管理</a:t>
            </a:r>
          </a:p>
        </p:txBody>
      </p:sp>
      <p:sp>
        <p:nvSpPr>
          <p:cNvPr id="783" name="Shape 783"/>
          <p:cNvSpPr/>
          <p:nvPr/>
        </p:nvSpPr>
        <p:spPr>
          <a:xfrm>
            <a:off x="1361753" y="7155063"/>
            <a:ext cx="2012795" cy="47980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服务依赖</a:t>
            </a:r>
          </a:p>
        </p:txBody>
      </p:sp>
      <p:sp>
        <p:nvSpPr>
          <p:cNvPr id="784" name="Shape 784"/>
          <p:cNvSpPr/>
          <p:nvPr/>
        </p:nvSpPr>
        <p:spPr>
          <a:xfrm>
            <a:off x="6845689" y="5384597"/>
            <a:ext cx="263069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4000">
                <a:solidFill>
                  <a:srgbClr val="DDDDDD"/>
                </a:solidFill>
              </a:defRPr>
            </a:pPr>
            <a:r>
              <a:t>组织结构</a:t>
            </a:r>
          </a:p>
        </p:txBody>
      </p:sp>
      <p:sp>
        <p:nvSpPr>
          <p:cNvPr id="785" name="Shape 785"/>
          <p:cNvSpPr/>
          <p:nvPr/>
        </p:nvSpPr>
        <p:spPr>
          <a:xfrm>
            <a:off x="7444644" y="7104944"/>
            <a:ext cx="2012794" cy="47980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沟通成本</a:t>
            </a:r>
          </a:p>
        </p:txBody>
      </p:sp>
      <p:sp>
        <p:nvSpPr>
          <p:cNvPr id="786" name="Shape 786"/>
          <p:cNvSpPr/>
          <p:nvPr/>
        </p:nvSpPr>
        <p:spPr>
          <a:xfrm>
            <a:off x="7444644" y="6366072"/>
            <a:ext cx="2012794" cy="47980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团队文化</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Shape 790"/>
          <p:cNvSpPr/>
          <p:nvPr>
            <p:ph type="title"/>
          </p:nvPr>
        </p:nvSpPr>
        <p:spPr>
          <a:xfrm>
            <a:off x="380999" y="234949"/>
            <a:ext cx="12242801" cy="984251"/>
          </a:xfrm>
          <a:prstGeom prst="rect">
            <a:avLst/>
          </a:prstGeom>
        </p:spPr>
        <p:txBody>
          <a:bodyPr/>
          <a:lstStyle>
            <a:lvl1pPr defTabSz="543305">
              <a:defRPr spc="-260" sz="6510"/>
            </a:lvl1pPr>
          </a:lstStyle>
          <a:p>
            <a:pPr/>
            <a:r>
              <a:t>分布式系统及CAP原则</a:t>
            </a:r>
          </a:p>
        </p:txBody>
      </p:sp>
      <p:sp>
        <p:nvSpPr>
          <p:cNvPr id="791" name="Shape 79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92" name="pasted-image.png"/>
          <p:cNvPicPr>
            <a:picLocks noChangeAspect="1"/>
          </p:cNvPicPr>
          <p:nvPr/>
        </p:nvPicPr>
        <p:blipFill>
          <a:blip r:embed="rId3">
            <a:extLst/>
          </a:blip>
          <a:stretch>
            <a:fillRect/>
          </a:stretch>
        </p:blipFill>
        <p:spPr>
          <a:xfrm>
            <a:off x="4311650" y="1369103"/>
            <a:ext cx="4381500" cy="3810001"/>
          </a:xfrm>
          <a:prstGeom prst="rect">
            <a:avLst/>
          </a:prstGeom>
          <a:ln w="12700">
            <a:miter lim="400000"/>
          </a:ln>
        </p:spPr>
      </p:pic>
      <p:grpSp>
        <p:nvGrpSpPr>
          <p:cNvPr id="805" name="Group 805"/>
          <p:cNvGrpSpPr/>
          <p:nvPr/>
        </p:nvGrpSpPr>
        <p:grpSpPr>
          <a:xfrm>
            <a:off x="883819" y="5583006"/>
            <a:ext cx="11237162" cy="2923149"/>
            <a:chOff x="0" y="0"/>
            <a:chExt cx="11237161" cy="2923148"/>
          </a:xfrm>
        </p:grpSpPr>
        <p:grpSp>
          <p:nvGrpSpPr>
            <p:cNvPr id="796" name="Group 796"/>
            <p:cNvGrpSpPr/>
            <p:nvPr/>
          </p:nvGrpSpPr>
          <p:grpSpPr>
            <a:xfrm>
              <a:off x="460275" y="0"/>
              <a:ext cx="8407331" cy="807535"/>
              <a:chOff x="0" y="0"/>
              <a:chExt cx="8407329" cy="807534"/>
            </a:xfrm>
          </p:grpSpPr>
          <p:sp>
            <p:nvSpPr>
              <p:cNvPr id="793" name="Shape 793"/>
              <p:cNvSpPr/>
              <p:nvPr/>
            </p:nvSpPr>
            <p:spPr>
              <a:xfrm>
                <a:off x="0" y="0"/>
                <a:ext cx="1705890" cy="8067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a:defRPr b="1"/>
                </a:pPr>
                <a:r>
                  <a:t>Consistency</a:t>
                </a:r>
              </a:p>
              <a:p>
                <a:pPr algn="ctr">
                  <a:defRPr b="1"/>
                </a:pPr>
                <a:r>
                  <a:t>一致性</a:t>
                </a:r>
              </a:p>
            </p:txBody>
          </p:sp>
          <p:sp>
            <p:nvSpPr>
              <p:cNvPr id="794" name="Shape 794"/>
              <p:cNvSpPr/>
              <p:nvPr/>
            </p:nvSpPr>
            <p:spPr>
              <a:xfrm>
                <a:off x="2523685" y="21636"/>
                <a:ext cx="5883645"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All nodes see the same data at the same time</a:t>
                </a:r>
              </a:p>
            </p:txBody>
          </p:sp>
          <p:sp>
            <p:nvSpPr>
              <p:cNvPr id="795" name="Shape 795"/>
              <p:cNvSpPr/>
              <p:nvPr/>
            </p:nvSpPr>
            <p:spPr>
              <a:xfrm>
                <a:off x="2506862" y="369130"/>
                <a:ext cx="50195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所有节点同一时间，具有同样的数据</a:t>
                </a:r>
              </a:p>
            </p:txBody>
          </p:sp>
        </p:grpSp>
        <p:grpSp>
          <p:nvGrpSpPr>
            <p:cNvPr id="800" name="Group 800"/>
            <p:cNvGrpSpPr/>
            <p:nvPr/>
          </p:nvGrpSpPr>
          <p:grpSpPr>
            <a:xfrm>
              <a:off x="475431" y="891921"/>
              <a:ext cx="8705532" cy="892328"/>
              <a:chOff x="0" y="-27281"/>
              <a:chExt cx="8705531" cy="892327"/>
            </a:xfrm>
          </p:grpSpPr>
          <p:sp>
            <p:nvSpPr>
              <p:cNvPr id="797" name="Shape 797"/>
              <p:cNvSpPr/>
              <p:nvPr/>
            </p:nvSpPr>
            <p:spPr>
              <a:xfrm>
                <a:off x="0" y="0"/>
                <a:ext cx="1548579" cy="8067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a:defRPr b="1"/>
                </a:pPr>
                <a:r>
                  <a:t>Availability</a:t>
                </a:r>
                <a:br/>
                <a:r>
                  <a:t>可用性</a:t>
                </a:r>
              </a:p>
            </p:txBody>
          </p:sp>
          <p:sp>
            <p:nvSpPr>
              <p:cNvPr id="798" name="Shape 798"/>
              <p:cNvSpPr/>
              <p:nvPr/>
            </p:nvSpPr>
            <p:spPr>
              <a:xfrm>
                <a:off x="2471694" y="-27282"/>
                <a:ext cx="6233838"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Every request gets a response on success/failure</a:t>
                </a:r>
              </a:p>
            </p:txBody>
          </p:sp>
          <p:sp>
            <p:nvSpPr>
              <p:cNvPr id="799" name="Shape 799"/>
              <p:cNvSpPr/>
              <p:nvPr/>
            </p:nvSpPr>
            <p:spPr>
              <a:xfrm>
                <a:off x="2496077" y="426641"/>
                <a:ext cx="59339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每一个请求都会获得响应（成功或者失败）</a:t>
                </a:r>
              </a:p>
            </p:txBody>
          </p:sp>
        </p:grpSp>
        <p:grpSp>
          <p:nvGrpSpPr>
            <p:cNvPr id="804" name="Group 804"/>
            <p:cNvGrpSpPr/>
            <p:nvPr/>
          </p:nvGrpSpPr>
          <p:grpSpPr>
            <a:xfrm>
              <a:off x="-1" y="2017568"/>
              <a:ext cx="11237163" cy="905581"/>
              <a:chOff x="0" y="0"/>
              <a:chExt cx="11237161" cy="905580"/>
            </a:xfrm>
          </p:grpSpPr>
          <p:sp>
            <p:nvSpPr>
              <p:cNvPr id="801" name="Shape 801"/>
              <p:cNvSpPr/>
              <p:nvPr/>
            </p:nvSpPr>
            <p:spPr>
              <a:xfrm>
                <a:off x="-1" y="49437"/>
                <a:ext cx="2575643" cy="8067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a:defRPr b="1"/>
                </a:pPr>
                <a:r>
                  <a:t>Partition tolerance</a:t>
                </a:r>
              </a:p>
              <a:p>
                <a:pPr algn="ctr">
                  <a:defRPr b="1"/>
                </a:pPr>
                <a:r>
                  <a:t>分区容忍性</a:t>
                </a:r>
              </a:p>
            </p:txBody>
          </p:sp>
          <p:sp>
            <p:nvSpPr>
              <p:cNvPr id="802" name="Shape 802"/>
              <p:cNvSpPr/>
              <p:nvPr/>
            </p:nvSpPr>
            <p:spPr>
              <a:xfrm>
                <a:off x="2908242" y="467175"/>
                <a:ext cx="5933949" cy="438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即便出现网络错误，系统能够继续提供服务</a:t>
                </a:r>
              </a:p>
            </p:txBody>
          </p:sp>
          <p:sp>
            <p:nvSpPr>
              <p:cNvPr id="803" name="Shape 803"/>
              <p:cNvSpPr/>
              <p:nvPr/>
            </p:nvSpPr>
            <p:spPr>
              <a:xfrm>
                <a:off x="2928065" y="0"/>
                <a:ext cx="8309097" cy="498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System continues to work despite message loss or partial failure.</a:t>
                </a:r>
              </a:p>
            </p:txBody>
          </p:sp>
        </p:grpSp>
      </p:gr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9" name="Shape 809"/>
          <p:cNvSpPr/>
          <p:nvPr>
            <p:ph type="title"/>
          </p:nvPr>
        </p:nvSpPr>
        <p:spPr>
          <a:xfrm>
            <a:off x="380999" y="234949"/>
            <a:ext cx="12242801" cy="984251"/>
          </a:xfrm>
          <a:prstGeom prst="rect">
            <a:avLst/>
          </a:prstGeom>
        </p:spPr>
        <p:txBody>
          <a:bodyPr/>
          <a:lstStyle>
            <a:lvl1pPr defTabSz="543305">
              <a:defRPr spc="-260" sz="6510"/>
            </a:lvl1pPr>
          </a:lstStyle>
          <a:p>
            <a:pPr/>
            <a:r>
              <a:t>ACID与BASE</a:t>
            </a:r>
          </a:p>
        </p:txBody>
      </p:sp>
      <p:sp>
        <p:nvSpPr>
          <p:cNvPr id="810" name="Shape 81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18" name="Group 818"/>
          <p:cNvGrpSpPr/>
          <p:nvPr/>
        </p:nvGrpSpPr>
        <p:grpSpPr>
          <a:xfrm>
            <a:off x="7196659" y="1517460"/>
            <a:ext cx="5473784" cy="3951179"/>
            <a:chOff x="0" y="0"/>
            <a:chExt cx="5473783" cy="3951177"/>
          </a:xfrm>
        </p:grpSpPr>
        <p:sp>
          <p:nvSpPr>
            <p:cNvPr id="811" name="Shape 811"/>
            <p:cNvSpPr/>
            <p:nvPr/>
          </p:nvSpPr>
          <p:spPr>
            <a:xfrm>
              <a:off x="-1" y="0"/>
              <a:ext cx="1218281" cy="752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4000"/>
              </a:lvl1pPr>
            </a:lstStyle>
            <a:p>
              <a:pPr/>
              <a:r>
                <a:t>BASE</a:t>
              </a:r>
            </a:p>
          </p:txBody>
        </p:sp>
        <p:sp>
          <p:nvSpPr>
            <p:cNvPr id="812" name="Shape 812"/>
            <p:cNvSpPr/>
            <p:nvPr/>
          </p:nvSpPr>
          <p:spPr>
            <a:xfrm>
              <a:off x="379756" y="1399490"/>
              <a:ext cx="4460749"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000"/>
              </a:lvl1pPr>
            </a:lstStyle>
            <a:p>
              <a:pPr/>
              <a:r>
                <a:t>允许损失部分系统，保证核心功能可用</a:t>
              </a:r>
            </a:p>
          </p:txBody>
        </p:sp>
        <p:sp>
          <p:nvSpPr>
            <p:cNvPr id="813" name="Shape 813"/>
            <p:cNvSpPr/>
            <p:nvPr/>
          </p:nvSpPr>
          <p:spPr>
            <a:xfrm>
              <a:off x="52588" y="916436"/>
              <a:ext cx="4288059"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a:lvl1pPr>
            </a:lstStyle>
            <a:p>
              <a:pPr/>
              <a:r>
                <a:t>基本可用（Basically Available）</a:t>
              </a:r>
            </a:p>
          </p:txBody>
        </p:sp>
        <p:sp>
          <p:nvSpPr>
            <p:cNvPr id="814" name="Shape 814"/>
            <p:cNvSpPr/>
            <p:nvPr/>
          </p:nvSpPr>
          <p:spPr>
            <a:xfrm>
              <a:off x="68186" y="1961820"/>
              <a:ext cx="2964382"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a:lvl1pPr>
            </a:lstStyle>
            <a:p>
              <a:pPr/>
              <a:r>
                <a:t>软状态（ Soft State）</a:t>
              </a:r>
            </a:p>
          </p:txBody>
        </p:sp>
        <p:sp>
          <p:nvSpPr>
            <p:cNvPr id="815" name="Shape 815"/>
            <p:cNvSpPr/>
            <p:nvPr/>
          </p:nvSpPr>
          <p:spPr>
            <a:xfrm>
              <a:off x="443256" y="2389300"/>
              <a:ext cx="3444749"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000"/>
              </a:lvl1pPr>
            </a:lstStyle>
            <a:p>
              <a:pPr/>
              <a:r>
                <a:t>时间窗口内数据不一致的状态</a:t>
              </a:r>
            </a:p>
          </p:txBody>
        </p:sp>
        <p:sp>
          <p:nvSpPr>
            <p:cNvPr id="816" name="Shape 816"/>
            <p:cNvSpPr/>
            <p:nvPr/>
          </p:nvSpPr>
          <p:spPr>
            <a:xfrm>
              <a:off x="86305" y="3096104"/>
              <a:ext cx="4999308"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a:lvl1pPr>
            </a:lstStyle>
            <a:p>
              <a:pPr/>
              <a:r>
                <a:t>最终一致性（ Eventual Consistency）</a:t>
              </a:r>
            </a:p>
          </p:txBody>
        </p:sp>
        <p:sp>
          <p:nvSpPr>
            <p:cNvPr id="817" name="Shape 817"/>
            <p:cNvSpPr/>
            <p:nvPr/>
          </p:nvSpPr>
          <p:spPr>
            <a:xfrm>
              <a:off x="505035" y="3562049"/>
              <a:ext cx="4968749"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000"/>
              </a:lvl1pPr>
            </a:lstStyle>
            <a:p>
              <a:pPr/>
              <a:r>
                <a:t>经过一定时间后，最终能够达到一致的状态</a:t>
              </a:r>
            </a:p>
          </p:txBody>
        </p:sp>
      </p:grpSp>
      <p:grpSp>
        <p:nvGrpSpPr>
          <p:cNvPr id="824" name="Group 824"/>
          <p:cNvGrpSpPr/>
          <p:nvPr/>
        </p:nvGrpSpPr>
        <p:grpSpPr>
          <a:xfrm>
            <a:off x="668243" y="1519181"/>
            <a:ext cx="3401895" cy="3944970"/>
            <a:chOff x="0" y="0"/>
            <a:chExt cx="3401893" cy="3944969"/>
          </a:xfrm>
        </p:grpSpPr>
        <p:sp>
          <p:nvSpPr>
            <p:cNvPr id="819" name="Shape 819"/>
            <p:cNvSpPr/>
            <p:nvPr/>
          </p:nvSpPr>
          <p:spPr>
            <a:xfrm>
              <a:off x="0" y="0"/>
              <a:ext cx="1169166" cy="752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4000"/>
              </a:lvl1pPr>
            </a:lstStyle>
            <a:p>
              <a:pPr/>
              <a:r>
                <a:t>ACID</a:t>
              </a:r>
            </a:p>
          </p:txBody>
        </p:sp>
        <p:sp>
          <p:nvSpPr>
            <p:cNvPr id="820" name="Shape 820"/>
            <p:cNvSpPr/>
            <p:nvPr/>
          </p:nvSpPr>
          <p:spPr>
            <a:xfrm>
              <a:off x="183562" y="1143315"/>
              <a:ext cx="2952773"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a:lvl1pPr>
            </a:lstStyle>
            <a:p>
              <a:pPr/>
              <a:r>
                <a:t>原子性（ Atomicity）</a:t>
              </a:r>
            </a:p>
          </p:txBody>
        </p:sp>
        <p:sp>
          <p:nvSpPr>
            <p:cNvPr id="821" name="Shape 821"/>
            <p:cNvSpPr/>
            <p:nvPr/>
          </p:nvSpPr>
          <p:spPr>
            <a:xfrm>
              <a:off x="172003" y="1914456"/>
              <a:ext cx="3229891"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a:lvl1pPr>
            </a:lstStyle>
            <a:p>
              <a:pPr/>
              <a:r>
                <a:t>一致性（ Consistency）</a:t>
              </a:r>
            </a:p>
          </p:txBody>
        </p:sp>
        <p:sp>
          <p:nvSpPr>
            <p:cNvPr id="822" name="Shape 822"/>
            <p:cNvSpPr/>
            <p:nvPr/>
          </p:nvSpPr>
          <p:spPr>
            <a:xfrm>
              <a:off x="205440" y="2696516"/>
              <a:ext cx="2832817"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a:lvl1pPr>
            </a:lstStyle>
            <a:p>
              <a:pPr/>
              <a:r>
                <a:t>隔离性（ Isolation）</a:t>
              </a:r>
            </a:p>
          </p:txBody>
        </p:sp>
        <p:sp>
          <p:nvSpPr>
            <p:cNvPr id="823" name="Shape 823"/>
            <p:cNvSpPr/>
            <p:nvPr/>
          </p:nvSpPr>
          <p:spPr>
            <a:xfrm>
              <a:off x="258026" y="3446621"/>
              <a:ext cx="2981645"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a:lvl1pPr>
            </a:lstStyle>
            <a:p>
              <a:pPr/>
              <a:r>
                <a:t>持久性（ Durability）</a:t>
              </a:r>
            </a:p>
          </p:txBody>
        </p:sp>
      </p:grpSp>
      <p:pic>
        <p:nvPicPr>
          <p:cNvPr id="825" name="pasted-image.png"/>
          <p:cNvPicPr>
            <a:picLocks noChangeAspect="1"/>
          </p:cNvPicPr>
          <p:nvPr/>
        </p:nvPicPr>
        <p:blipFill>
          <a:blip r:embed="rId3">
            <a:extLst/>
          </a:blip>
          <a:stretch>
            <a:fillRect/>
          </a:stretch>
        </p:blipFill>
        <p:spPr>
          <a:xfrm>
            <a:off x="3990967" y="1978125"/>
            <a:ext cx="3042125" cy="2645326"/>
          </a:xfrm>
          <a:prstGeom prst="rect">
            <a:avLst/>
          </a:prstGeom>
          <a:ln w="12700">
            <a:miter lim="400000"/>
          </a:ln>
        </p:spPr>
      </p:pic>
      <p:graphicFrame>
        <p:nvGraphicFramePr>
          <p:cNvPr id="826" name="Table 826"/>
          <p:cNvGraphicFramePr/>
          <p:nvPr/>
        </p:nvGraphicFramePr>
        <p:xfrm>
          <a:off x="1624760" y="6453115"/>
          <a:ext cx="9767980" cy="240923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877640"/>
                <a:gridCol w="4877640"/>
              </a:tblGrid>
              <a:tr h="599132">
                <a:tc>
                  <a:txBody>
                    <a:bodyPr/>
                    <a:lstStyle/>
                    <a:p>
                      <a:pPr algn="ctr" defTabSz="457200">
                        <a:defRPr b="0" i="0" sz="1800">
                          <a:solidFill>
                            <a:srgbClr val="000000"/>
                          </a:solidFill>
                        </a:defRPr>
                      </a:pPr>
                      <a:r>
                        <a:rPr b="1" sz="2400">
                          <a:solidFill>
                            <a:srgbClr val="FFFFFF"/>
                          </a:solidFill>
                          <a:sym typeface="Calibri"/>
                        </a:rPr>
                        <a:t>ACID</a:t>
                      </a:r>
                    </a:p>
                  </a:txBody>
                  <a:tcPr marL="63500" marR="63500" marT="63500" marB="63500" anchor="t" anchorCtr="0" horzOverflow="overflow"/>
                </a:tc>
                <a:tc>
                  <a:txBody>
                    <a:bodyPr/>
                    <a:lstStyle/>
                    <a:p>
                      <a:pPr algn="ctr" defTabSz="457200">
                        <a:defRPr b="0" i="0" sz="1800">
                          <a:solidFill>
                            <a:srgbClr val="000000"/>
                          </a:solidFill>
                        </a:defRPr>
                      </a:pPr>
                      <a:r>
                        <a:rPr b="1" sz="2400">
                          <a:solidFill>
                            <a:srgbClr val="FFFFFF"/>
                          </a:solidFill>
                          <a:sym typeface="Calibri"/>
                        </a:rPr>
                        <a:t>BASE</a:t>
                      </a:r>
                    </a:p>
                  </a:txBody>
                  <a:tcPr marL="63500" marR="63500" marT="63500" marB="63500" anchor="t" anchorCtr="0" horzOverflow="overflow"/>
                </a:tc>
              </a:tr>
              <a:tr h="599132">
                <a:tc>
                  <a:txBody>
                    <a:bodyPr/>
                    <a:lstStyle/>
                    <a:p>
                      <a:pPr algn="ctr" defTabSz="457200">
                        <a:defRPr b="0" i="0" sz="1800"/>
                      </a:pPr>
                      <a:r>
                        <a:rPr b="1" i="1" sz="2400">
                          <a:sym typeface="Calibri"/>
                        </a:rPr>
                        <a:t>强一致性</a:t>
                      </a:r>
                    </a:p>
                  </a:txBody>
                  <a:tcPr marL="63500" marR="63500" marT="63500" marB="63500" anchor="t" anchorCtr="0" horzOverflow="overflow"/>
                </a:tc>
                <a:tc>
                  <a:txBody>
                    <a:bodyPr/>
                    <a:lstStyle/>
                    <a:p>
                      <a:pPr algn="ctr" defTabSz="457200">
                        <a:defRPr b="0" i="0" sz="1800"/>
                      </a:pPr>
                      <a:r>
                        <a:rPr b="1" i="1" sz="2400">
                          <a:sym typeface="Calibri"/>
                        </a:rPr>
                        <a:t>弱一致性</a:t>
                      </a:r>
                    </a:p>
                  </a:txBody>
                  <a:tcPr marL="63500" marR="63500" marT="63500" marB="63500" anchor="t" anchorCtr="0" horzOverflow="overflow"/>
                </a:tc>
              </a:tr>
              <a:tr h="599132">
                <a:tc>
                  <a:txBody>
                    <a:bodyPr/>
                    <a:lstStyle/>
                    <a:p>
                      <a:pPr algn="ctr" defTabSz="457200">
                        <a:defRPr b="0" i="0" sz="1800"/>
                      </a:pPr>
                      <a:r>
                        <a:rPr b="1" i="1" sz="2400">
                          <a:sym typeface="Calibri"/>
                        </a:rPr>
                        <a:t>隔离性</a:t>
                      </a:r>
                    </a:p>
                  </a:txBody>
                  <a:tcPr marL="63500" marR="63500" marT="63500" marB="63500" anchor="t" anchorCtr="0" horzOverflow="overflow"/>
                </a:tc>
                <a:tc>
                  <a:txBody>
                    <a:bodyPr/>
                    <a:lstStyle/>
                    <a:p>
                      <a:pPr algn="ctr" defTabSz="457200">
                        <a:defRPr b="0" i="0" sz="1800"/>
                      </a:pPr>
                      <a:r>
                        <a:rPr b="1" i="1" sz="2400">
                          <a:sym typeface="Calibri"/>
                        </a:rPr>
                        <a:t>可用性优先</a:t>
                      </a:r>
                    </a:p>
                  </a:txBody>
                  <a:tcPr marL="63500" marR="63500" marT="63500" marB="63500" anchor="t" anchorCtr="0" horzOverflow="overflow"/>
                </a:tc>
              </a:tr>
              <a:tr h="599132">
                <a:tc>
                  <a:txBody>
                    <a:bodyPr/>
                    <a:lstStyle/>
                    <a:p>
                      <a:pPr algn="ctr" defTabSz="457200">
                        <a:defRPr b="0" i="0" sz="1800"/>
                      </a:pPr>
                      <a:r>
                        <a:rPr b="1" i="1" sz="2400">
                          <a:sym typeface="Calibri"/>
                        </a:rPr>
                        <a:t>通常采用悲观锁的方式</a:t>
                      </a:r>
                    </a:p>
                  </a:txBody>
                  <a:tcPr marL="63500" marR="63500" marT="63500" marB="63500" anchor="t" anchorCtr="0" horzOverflow="overflow"/>
                </a:tc>
                <a:tc>
                  <a:txBody>
                    <a:bodyPr/>
                    <a:lstStyle/>
                    <a:p>
                      <a:pPr algn="ctr" defTabSz="457200">
                        <a:defRPr b="0" i="0" sz="1800"/>
                      </a:pPr>
                      <a:r>
                        <a:rPr b="1" i="1" sz="2400">
                          <a:sym typeface="Calibri"/>
                        </a:rPr>
                        <a:t>通常采用乐观锁的方式</a:t>
                      </a:r>
                    </a:p>
                  </a:txBody>
                  <a:tcPr marL="63500" marR="63500" marT="63500" marB="63500" anchor="t" anchorCtr="0" horzOverflow="overflow"/>
                </a:tc>
              </a:tr>
            </a:tbl>
          </a:graphicData>
        </a:graphic>
      </p:graphicFrame>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0" name="Shape 830"/>
          <p:cNvSpPr/>
          <p:nvPr>
            <p:ph type="title"/>
          </p:nvPr>
        </p:nvSpPr>
        <p:spPr>
          <a:xfrm>
            <a:off x="380999" y="234949"/>
            <a:ext cx="12242801" cy="984251"/>
          </a:xfrm>
          <a:prstGeom prst="rect">
            <a:avLst/>
          </a:prstGeom>
        </p:spPr>
        <p:txBody>
          <a:bodyPr/>
          <a:lstStyle>
            <a:lvl1pPr>
              <a:defRPr spc="-280" sz="7000"/>
            </a:lvl1pPr>
          </a:lstStyle>
          <a:p>
            <a:pPr/>
            <a:r>
              <a:t>微服务架构不是银弹</a:t>
            </a:r>
          </a:p>
        </p:txBody>
      </p:sp>
      <p:sp>
        <p:nvSpPr>
          <p:cNvPr id="831" name="Shape 83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2" name="Shape 832"/>
          <p:cNvSpPr/>
          <p:nvPr/>
        </p:nvSpPr>
        <p:spPr>
          <a:xfrm>
            <a:off x="762441" y="1992111"/>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分布式系统的复杂度</a:t>
            </a:r>
          </a:p>
        </p:txBody>
      </p:sp>
      <p:sp>
        <p:nvSpPr>
          <p:cNvPr id="833" name="Shape 833"/>
          <p:cNvSpPr/>
          <p:nvPr/>
        </p:nvSpPr>
        <p:spPr>
          <a:xfrm>
            <a:off x="1361753" y="2847609"/>
            <a:ext cx="4294305"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网络因素(带宽、超时)</a:t>
            </a:r>
          </a:p>
        </p:txBody>
      </p:sp>
      <p:sp>
        <p:nvSpPr>
          <p:cNvPr id="834" name="Shape 834"/>
          <p:cNvSpPr/>
          <p:nvPr/>
        </p:nvSpPr>
        <p:spPr>
          <a:xfrm>
            <a:off x="1361753" y="3708229"/>
            <a:ext cx="24572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数据</a:t>
            </a:r>
            <a:r>
              <a:rPr>
                <a:latin typeface="Calibri"/>
                <a:ea typeface="Calibri"/>
                <a:cs typeface="Calibri"/>
                <a:sym typeface="Calibri"/>
              </a:rPr>
              <a:t>一致</a:t>
            </a:r>
            <a:r>
              <a:t>性</a:t>
            </a:r>
          </a:p>
        </p:txBody>
      </p:sp>
      <p:grpSp>
        <p:nvGrpSpPr>
          <p:cNvPr id="838" name="Group 838"/>
          <p:cNvGrpSpPr/>
          <p:nvPr/>
        </p:nvGrpSpPr>
        <p:grpSpPr>
          <a:xfrm>
            <a:off x="6833435" y="1942873"/>
            <a:ext cx="4889877" cy="2278952"/>
            <a:chOff x="0" y="0"/>
            <a:chExt cx="4889875" cy="2278950"/>
          </a:xfrm>
        </p:grpSpPr>
        <p:sp>
          <p:nvSpPr>
            <p:cNvPr id="835" name="Shape 835"/>
            <p:cNvSpPr/>
            <p:nvPr/>
          </p:nvSpPr>
          <p:spPr>
            <a:xfrm>
              <a:off x="0" y="0"/>
              <a:ext cx="3065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运维成本高</a:t>
              </a:r>
            </a:p>
          </p:txBody>
        </p:sp>
        <p:sp>
          <p:nvSpPr>
            <p:cNvPr id="836" name="Shape 836"/>
            <p:cNvSpPr/>
            <p:nvPr/>
          </p:nvSpPr>
          <p:spPr>
            <a:xfrm>
              <a:off x="637863" y="860837"/>
              <a:ext cx="4252013" cy="580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rPr>
                  <a:latin typeface="Calibri"/>
                  <a:ea typeface="Calibri"/>
                  <a:cs typeface="Calibri"/>
                  <a:sym typeface="Calibri"/>
                </a:rPr>
                <a:t>环境配置(Provisioning)</a:t>
              </a:r>
            </a:p>
          </p:txBody>
        </p:sp>
        <p:sp>
          <p:nvSpPr>
            <p:cNvPr id="837" name="Shape 837"/>
            <p:cNvSpPr/>
            <p:nvPr/>
          </p:nvSpPr>
          <p:spPr>
            <a:xfrm>
              <a:off x="616888" y="1698814"/>
              <a:ext cx="3155112" cy="580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rPr>
                  <a:latin typeface="Calibri"/>
                  <a:ea typeface="Calibri"/>
                  <a:cs typeface="Calibri"/>
                  <a:sym typeface="Calibri"/>
                </a:rPr>
                <a:t>部署/监控/</a:t>
              </a:r>
              <a:r>
                <a:t>告警</a:t>
              </a:r>
            </a:p>
          </p:txBody>
        </p:sp>
      </p:grpSp>
      <p:sp>
        <p:nvSpPr>
          <p:cNvPr id="839" name="Shape 839"/>
          <p:cNvSpPr/>
          <p:nvPr/>
        </p:nvSpPr>
        <p:spPr>
          <a:xfrm>
            <a:off x="866424" y="5435138"/>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微服务的</a:t>
            </a:r>
            <a:r>
              <a:rPr sz="4000"/>
              <a:t>依赖与治理</a:t>
            </a:r>
          </a:p>
        </p:txBody>
      </p:sp>
      <p:sp>
        <p:nvSpPr>
          <p:cNvPr id="840" name="Shape 840"/>
          <p:cNvSpPr/>
          <p:nvPr/>
        </p:nvSpPr>
        <p:spPr>
          <a:xfrm>
            <a:off x="6845689" y="5384597"/>
            <a:ext cx="263069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4000">
                <a:solidFill>
                  <a:srgbClr val="DDDDDD"/>
                </a:solidFill>
              </a:defRPr>
            </a:pPr>
            <a:r>
              <a:t>组织结构</a:t>
            </a:r>
          </a:p>
        </p:txBody>
      </p:sp>
      <p:sp>
        <p:nvSpPr>
          <p:cNvPr id="841" name="Shape 841"/>
          <p:cNvSpPr/>
          <p:nvPr/>
        </p:nvSpPr>
        <p:spPr>
          <a:xfrm>
            <a:off x="7444644" y="7104944"/>
            <a:ext cx="2063594" cy="49212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沟通成本</a:t>
            </a:r>
          </a:p>
        </p:txBody>
      </p:sp>
      <p:sp>
        <p:nvSpPr>
          <p:cNvPr id="842" name="Shape 842"/>
          <p:cNvSpPr/>
          <p:nvPr/>
        </p:nvSpPr>
        <p:spPr>
          <a:xfrm>
            <a:off x="7444644" y="6366072"/>
            <a:ext cx="2063594"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团队文化</a:t>
            </a:r>
          </a:p>
        </p:txBody>
      </p:sp>
      <p:sp>
        <p:nvSpPr>
          <p:cNvPr id="843" name="Shape 843"/>
          <p:cNvSpPr/>
          <p:nvPr/>
        </p:nvSpPr>
        <p:spPr>
          <a:xfrm>
            <a:off x="1361753" y="6407686"/>
            <a:ext cx="2012795" cy="47980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依赖管理</a:t>
            </a:r>
          </a:p>
        </p:txBody>
      </p:sp>
      <p:sp>
        <p:nvSpPr>
          <p:cNvPr id="844" name="Shape 844"/>
          <p:cNvSpPr/>
          <p:nvPr/>
        </p:nvSpPr>
        <p:spPr>
          <a:xfrm>
            <a:off x="1361753" y="7155063"/>
            <a:ext cx="2012795" cy="47980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服务依赖</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8" name="Shape 848"/>
          <p:cNvSpPr/>
          <p:nvPr>
            <p:ph type="title"/>
          </p:nvPr>
        </p:nvSpPr>
        <p:spPr>
          <a:xfrm>
            <a:off x="380999" y="234949"/>
            <a:ext cx="12242801" cy="984251"/>
          </a:xfrm>
          <a:prstGeom prst="rect">
            <a:avLst/>
          </a:prstGeom>
        </p:spPr>
        <p:txBody>
          <a:bodyPr/>
          <a:lstStyle>
            <a:lvl1pPr>
              <a:defRPr spc="-280" sz="7000"/>
            </a:lvl1pPr>
          </a:lstStyle>
          <a:p>
            <a:pPr/>
            <a:r>
              <a:t>微服务架构不是银弹</a:t>
            </a:r>
          </a:p>
        </p:txBody>
      </p:sp>
      <p:sp>
        <p:nvSpPr>
          <p:cNvPr id="849" name="Shape 84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0" name="Shape 850"/>
          <p:cNvSpPr/>
          <p:nvPr/>
        </p:nvSpPr>
        <p:spPr>
          <a:xfrm>
            <a:off x="762441" y="1992111"/>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分布式系统的复杂度</a:t>
            </a:r>
          </a:p>
        </p:txBody>
      </p:sp>
      <p:sp>
        <p:nvSpPr>
          <p:cNvPr id="851" name="Shape 851"/>
          <p:cNvSpPr/>
          <p:nvPr/>
        </p:nvSpPr>
        <p:spPr>
          <a:xfrm>
            <a:off x="1361753" y="2847609"/>
            <a:ext cx="4294305"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网络因素(带宽、超时)</a:t>
            </a:r>
          </a:p>
        </p:txBody>
      </p:sp>
      <p:sp>
        <p:nvSpPr>
          <p:cNvPr id="852" name="Shape 852"/>
          <p:cNvSpPr/>
          <p:nvPr/>
        </p:nvSpPr>
        <p:spPr>
          <a:xfrm>
            <a:off x="1361753" y="3708229"/>
            <a:ext cx="24572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数据</a:t>
            </a:r>
            <a:r>
              <a:rPr>
                <a:latin typeface="Calibri"/>
                <a:ea typeface="Calibri"/>
                <a:cs typeface="Calibri"/>
                <a:sym typeface="Calibri"/>
              </a:rPr>
              <a:t>一致</a:t>
            </a:r>
            <a:r>
              <a:t>性</a:t>
            </a:r>
          </a:p>
        </p:txBody>
      </p:sp>
      <p:sp>
        <p:nvSpPr>
          <p:cNvPr id="853" name="Shape 853"/>
          <p:cNvSpPr/>
          <p:nvPr/>
        </p:nvSpPr>
        <p:spPr>
          <a:xfrm>
            <a:off x="6833435" y="1942873"/>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运维成本高</a:t>
            </a:r>
          </a:p>
        </p:txBody>
      </p:sp>
      <p:sp>
        <p:nvSpPr>
          <p:cNvPr id="854" name="Shape 854"/>
          <p:cNvSpPr/>
          <p:nvPr/>
        </p:nvSpPr>
        <p:spPr>
          <a:xfrm>
            <a:off x="7471299" y="2803711"/>
            <a:ext cx="4252013" cy="580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rPr>
                <a:latin typeface="Calibri"/>
                <a:ea typeface="Calibri"/>
                <a:cs typeface="Calibri"/>
                <a:sym typeface="Calibri"/>
              </a:rPr>
              <a:t>环境配置(Provisioning)</a:t>
            </a:r>
          </a:p>
        </p:txBody>
      </p:sp>
      <p:sp>
        <p:nvSpPr>
          <p:cNvPr id="855" name="Shape 855"/>
          <p:cNvSpPr/>
          <p:nvPr/>
        </p:nvSpPr>
        <p:spPr>
          <a:xfrm>
            <a:off x="7450324" y="3641688"/>
            <a:ext cx="3155112" cy="580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rPr>
                <a:latin typeface="Calibri"/>
                <a:ea typeface="Calibri"/>
                <a:cs typeface="Calibri"/>
                <a:sym typeface="Calibri"/>
              </a:rPr>
              <a:t>部署/监控/告警</a:t>
            </a:r>
          </a:p>
        </p:txBody>
      </p:sp>
      <p:sp>
        <p:nvSpPr>
          <p:cNvPr id="856" name="Shape 856"/>
          <p:cNvSpPr/>
          <p:nvPr/>
        </p:nvSpPr>
        <p:spPr>
          <a:xfrm>
            <a:off x="866424" y="5435138"/>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微服务的</a:t>
            </a:r>
            <a:r>
              <a:rPr sz="4000"/>
              <a:t>依赖与治理</a:t>
            </a:r>
          </a:p>
        </p:txBody>
      </p:sp>
      <p:sp>
        <p:nvSpPr>
          <p:cNvPr id="857" name="Shape 857"/>
          <p:cNvSpPr/>
          <p:nvPr/>
        </p:nvSpPr>
        <p:spPr>
          <a:xfrm>
            <a:off x="1361753" y="6407686"/>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依赖管理</a:t>
            </a:r>
          </a:p>
        </p:txBody>
      </p:sp>
      <p:sp>
        <p:nvSpPr>
          <p:cNvPr id="858" name="Shape 858"/>
          <p:cNvSpPr/>
          <p:nvPr/>
        </p:nvSpPr>
        <p:spPr>
          <a:xfrm>
            <a:off x="1361753" y="7269363"/>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服务治理</a:t>
            </a:r>
          </a:p>
        </p:txBody>
      </p:sp>
      <p:sp>
        <p:nvSpPr>
          <p:cNvPr id="859" name="Shape 859"/>
          <p:cNvSpPr/>
          <p:nvPr/>
        </p:nvSpPr>
        <p:spPr>
          <a:xfrm>
            <a:off x="6845689" y="5384597"/>
            <a:ext cx="263069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4000">
                <a:solidFill>
                  <a:srgbClr val="DDDDDD"/>
                </a:solidFill>
              </a:defRPr>
            </a:pPr>
            <a:r>
              <a:t>组织结构</a:t>
            </a:r>
          </a:p>
        </p:txBody>
      </p:sp>
      <p:sp>
        <p:nvSpPr>
          <p:cNvPr id="860" name="Shape 860"/>
          <p:cNvSpPr/>
          <p:nvPr/>
        </p:nvSpPr>
        <p:spPr>
          <a:xfrm>
            <a:off x="7444644" y="7104944"/>
            <a:ext cx="2063594" cy="49212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沟通成本</a:t>
            </a:r>
          </a:p>
        </p:txBody>
      </p:sp>
      <p:sp>
        <p:nvSpPr>
          <p:cNvPr id="861" name="Shape 861"/>
          <p:cNvSpPr/>
          <p:nvPr/>
        </p:nvSpPr>
        <p:spPr>
          <a:xfrm>
            <a:off x="7444644" y="6366072"/>
            <a:ext cx="2063594"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团队文化</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5" name="Shape 865"/>
          <p:cNvSpPr/>
          <p:nvPr>
            <p:ph type="title"/>
          </p:nvPr>
        </p:nvSpPr>
        <p:spPr>
          <a:xfrm>
            <a:off x="380999" y="234949"/>
            <a:ext cx="12242801" cy="984251"/>
          </a:xfrm>
          <a:prstGeom prst="rect">
            <a:avLst/>
          </a:prstGeom>
        </p:spPr>
        <p:txBody>
          <a:bodyPr/>
          <a:lstStyle>
            <a:lvl1pPr>
              <a:defRPr spc="-280" sz="7000"/>
            </a:lvl1pPr>
          </a:lstStyle>
          <a:p>
            <a:pPr/>
            <a:r>
              <a:t>微服务架构不是银弹</a:t>
            </a:r>
          </a:p>
        </p:txBody>
      </p:sp>
      <p:sp>
        <p:nvSpPr>
          <p:cNvPr id="866" name="Shape 86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7" name="Shape 867"/>
          <p:cNvSpPr/>
          <p:nvPr/>
        </p:nvSpPr>
        <p:spPr>
          <a:xfrm>
            <a:off x="762441" y="1992111"/>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分布式系统的复杂度</a:t>
            </a:r>
          </a:p>
        </p:txBody>
      </p:sp>
      <p:sp>
        <p:nvSpPr>
          <p:cNvPr id="868" name="Shape 868"/>
          <p:cNvSpPr/>
          <p:nvPr/>
        </p:nvSpPr>
        <p:spPr>
          <a:xfrm>
            <a:off x="1361753" y="2847609"/>
            <a:ext cx="4294305"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网络因素(带宽、超时)</a:t>
            </a:r>
          </a:p>
        </p:txBody>
      </p:sp>
      <p:sp>
        <p:nvSpPr>
          <p:cNvPr id="869" name="Shape 869"/>
          <p:cNvSpPr/>
          <p:nvPr/>
        </p:nvSpPr>
        <p:spPr>
          <a:xfrm>
            <a:off x="1361753" y="3708229"/>
            <a:ext cx="24572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数据</a:t>
            </a:r>
            <a:r>
              <a:rPr>
                <a:latin typeface="Calibri"/>
                <a:ea typeface="Calibri"/>
                <a:cs typeface="Calibri"/>
                <a:sym typeface="Calibri"/>
              </a:rPr>
              <a:t>一致</a:t>
            </a:r>
            <a:r>
              <a:t>性</a:t>
            </a:r>
          </a:p>
        </p:txBody>
      </p:sp>
      <p:sp>
        <p:nvSpPr>
          <p:cNvPr id="870" name="Shape 870"/>
          <p:cNvSpPr/>
          <p:nvPr/>
        </p:nvSpPr>
        <p:spPr>
          <a:xfrm>
            <a:off x="6833435" y="1942873"/>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运维成本高</a:t>
            </a:r>
          </a:p>
        </p:txBody>
      </p:sp>
      <p:sp>
        <p:nvSpPr>
          <p:cNvPr id="871" name="Shape 871"/>
          <p:cNvSpPr/>
          <p:nvPr/>
        </p:nvSpPr>
        <p:spPr>
          <a:xfrm>
            <a:off x="7471299" y="2803711"/>
            <a:ext cx="4252013" cy="580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rPr>
                <a:latin typeface="Calibri"/>
                <a:ea typeface="Calibri"/>
                <a:cs typeface="Calibri"/>
                <a:sym typeface="Calibri"/>
              </a:rPr>
              <a:t>环境配置(Provisioning)</a:t>
            </a:r>
          </a:p>
        </p:txBody>
      </p:sp>
      <p:sp>
        <p:nvSpPr>
          <p:cNvPr id="872" name="Shape 872"/>
          <p:cNvSpPr/>
          <p:nvPr/>
        </p:nvSpPr>
        <p:spPr>
          <a:xfrm>
            <a:off x="7450324" y="3641688"/>
            <a:ext cx="3155112" cy="580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rPr>
                <a:latin typeface="Calibri"/>
                <a:ea typeface="Calibri"/>
                <a:cs typeface="Calibri"/>
                <a:sym typeface="Calibri"/>
              </a:rPr>
              <a:t>部署/监控/告警</a:t>
            </a:r>
          </a:p>
        </p:txBody>
      </p:sp>
      <p:sp>
        <p:nvSpPr>
          <p:cNvPr id="873" name="Shape 873"/>
          <p:cNvSpPr/>
          <p:nvPr/>
        </p:nvSpPr>
        <p:spPr>
          <a:xfrm>
            <a:off x="866424" y="5435138"/>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微服务的</a:t>
            </a:r>
            <a:r>
              <a:rPr sz="4000"/>
              <a:t>依赖与治理</a:t>
            </a:r>
          </a:p>
        </p:txBody>
      </p:sp>
      <p:sp>
        <p:nvSpPr>
          <p:cNvPr id="874" name="Shape 874"/>
          <p:cNvSpPr/>
          <p:nvPr/>
        </p:nvSpPr>
        <p:spPr>
          <a:xfrm>
            <a:off x="1361753" y="6407686"/>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依赖管理</a:t>
            </a:r>
          </a:p>
        </p:txBody>
      </p:sp>
      <p:sp>
        <p:nvSpPr>
          <p:cNvPr id="875" name="Shape 875"/>
          <p:cNvSpPr/>
          <p:nvPr/>
        </p:nvSpPr>
        <p:spPr>
          <a:xfrm>
            <a:off x="1361753" y="7269363"/>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服务治理</a:t>
            </a:r>
          </a:p>
        </p:txBody>
      </p:sp>
      <p:sp>
        <p:nvSpPr>
          <p:cNvPr id="876" name="Shape 876"/>
          <p:cNvSpPr/>
          <p:nvPr/>
        </p:nvSpPr>
        <p:spPr>
          <a:xfrm>
            <a:off x="6845689" y="5384597"/>
            <a:ext cx="263069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4000"/>
            </a:pPr>
            <a:r>
              <a:t>组织结构</a:t>
            </a:r>
          </a:p>
        </p:txBody>
      </p:sp>
      <p:sp>
        <p:nvSpPr>
          <p:cNvPr id="877" name="Shape 877"/>
          <p:cNvSpPr/>
          <p:nvPr/>
        </p:nvSpPr>
        <p:spPr>
          <a:xfrm>
            <a:off x="7444644" y="7104944"/>
            <a:ext cx="2063594" cy="49212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沟通成本</a:t>
            </a:r>
          </a:p>
        </p:txBody>
      </p:sp>
      <p:sp>
        <p:nvSpPr>
          <p:cNvPr id="878" name="Shape 878"/>
          <p:cNvSpPr/>
          <p:nvPr/>
        </p:nvSpPr>
        <p:spPr>
          <a:xfrm>
            <a:off x="7444644" y="6366072"/>
            <a:ext cx="2063594"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团队文化</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9" name="pasted-image.png"/>
          <p:cNvPicPr>
            <a:picLocks noChangeAspect="1"/>
          </p:cNvPicPr>
          <p:nvPr/>
        </p:nvPicPr>
        <p:blipFill>
          <a:blip r:embed="rId2">
            <a:extLst/>
          </a:blip>
          <a:stretch>
            <a:fillRect/>
          </a:stretch>
        </p:blipFill>
        <p:spPr>
          <a:xfrm>
            <a:off x="1017404" y="1870444"/>
            <a:ext cx="10969992" cy="5731329"/>
          </a:xfrm>
          <a:prstGeom prst="rect">
            <a:avLst/>
          </a:prstGeom>
          <a:ln w="12700">
            <a:miter lim="400000"/>
          </a:ln>
        </p:spPr>
      </p:pic>
      <p:sp>
        <p:nvSpPr>
          <p:cNvPr id="240" name="Shape 240"/>
          <p:cNvSpPr/>
          <p:nvPr/>
        </p:nvSpPr>
        <p:spPr>
          <a:xfrm>
            <a:off x="2784364" y="8027113"/>
            <a:ext cx="743607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https://www.nginx.com/resources/library/app-dev-survey/</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2" name="Shape 8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83" name="pasted-image.png"/>
          <p:cNvPicPr>
            <a:picLocks noChangeAspect="1"/>
          </p:cNvPicPr>
          <p:nvPr/>
        </p:nvPicPr>
        <p:blipFill>
          <a:blip r:embed="rId2">
            <a:extLst/>
          </a:blip>
          <a:stretch>
            <a:fillRect/>
          </a:stretch>
        </p:blipFill>
        <p:spPr>
          <a:xfrm>
            <a:off x="2757587" y="2799113"/>
            <a:ext cx="7489626" cy="4155374"/>
          </a:xfrm>
          <a:prstGeom prst="rect">
            <a:avLst/>
          </a:prstGeom>
          <a:ln w="12700">
            <a:miter lim="400000"/>
          </a:ln>
        </p:spPr>
      </p:pic>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5" name="Shape 88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6" name="Shape 886"/>
          <p:cNvSpPr/>
          <p:nvPr/>
        </p:nvSpPr>
        <p:spPr>
          <a:xfrm>
            <a:off x="3912718" y="2469744"/>
            <a:ext cx="6449364" cy="410197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rPr>
                <a:latin typeface="Calibri"/>
                <a:ea typeface="Calibri"/>
                <a:cs typeface="Calibri"/>
                <a:sym typeface="Calibri"/>
              </a:rPr>
              <a:t>微服务</a:t>
            </a:r>
            <a:r>
              <a:t>架构的核心</a:t>
            </a:r>
            <a:endParaRPr>
              <a:latin typeface="Calibri"/>
              <a:ea typeface="Calibri"/>
              <a:cs typeface="Calibri"/>
              <a:sym typeface="Calibri"/>
            </a:endParaRPr>
          </a:p>
          <a:p>
            <a:pPr lvl="2" marL="415192" indent="-415192" defTabSz="584200">
              <a:lnSpc>
                <a:spcPct val="150000"/>
              </a:lnSpc>
              <a:spcBef>
                <a:spcPts val="1200"/>
              </a:spcBef>
              <a:buClr>
                <a:srgbClr val="00B56E"/>
              </a:buClr>
              <a:buSzPct val="100000"/>
              <a:buFont typeface="Lucida Grande"/>
              <a:buChar char="■"/>
              <a:defRPr sz="5000">
                <a:solidFill>
                  <a:srgbClr val="00B56E"/>
                </a:solidFill>
                <a:latin typeface="+mn-lt"/>
                <a:ea typeface="+mn-ea"/>
                <a:cs typeface="+mn-cs"/>
                <a:sym typeface="Helvetica"/>
              </a:defRPr>
            </a:pPr>
            <a:r>
              <a:t>微服务架构生态系统</a:t>
            </a:r>
          </a:p>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t>微服务实施参考模型</a:t>
            </a:r>
          </a:p>
          <a:p>
            <a:pPr lvl="2" marL="415192" indent="-415192" defTabSz="584200">
              <a:lnSpc>
                <a:spcPct val="150000"/>
              </a:lnSpc>
              <a:spcBef>
                <a:spcPts val="1200"/>
              </a:spcBef>
              <a:buClr>
                <a:srgbClr val="00B56E"/>
              </a:buClr>
              <a:buSzPct val="100000"/>
              <a:buFont typeface="Lucida Grande"/>
              <a:buChar char="■"/>
              <a:defRPr sz="5000">
                <a:solidFill>
                  <a:srgbClr val="DDDDDD"/>
                </a:solidFill>
                <a:latin typeface="+mn-lt"/>
                <a:ea typeface="+mn-ea"/>
                <a:cs typeface="+mn-cs"/>
                <a:sym typeface="Helvetica"/>
              </a:defRPr>
            </a:pPr>
            <a:r>
              <a:t>参考模型的应用案例</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8" name="Shape 8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9" name="Shape 889"/>
          <p:cNvSpPr/>
          <p:nvPr/>
        </p:nvSpPr>
        <p:spPr>
          <a:xfrm>
            <a:off x="1287541" y="4789297"/>
            <a:ext cx="3217772" cy="18148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85750" indent="-285750" defTabSz="321467">
              <a:lnSpc>
                <a:spcPct val="150000"/>
              </a:lnSpc>
              <a:buClr>
                <a:srgbClr val="00B56E"/>
              </a:buClr>
              <a:buSzPct val="100000"/>
              <a:buFont typeface="Helvetica"/>
              <a:buChar char="■"/>
              <a:defRPr>
                <a:latin typeface="微软雅黑"/>
                <a:ea typeface="微软雅黑"/>
                <a:cs typeface="微软雅黑"/>
                <a:sym typeface="微软雅黑"/>
              </a:defRPr>
            </a:pPr>
            <a:r>
              <a:t>分布式系统复杂性</a:t>
            </a:r>
          </a:p>
          <a:p>
            <a:pPr marL="285750" indent="-285750" defTabSz="321467">
              <a:lnSpc>
                <a:spcPct val="150000"/>
              </a:lnSpc>
              <a:buClr>
                <a:srgbClr val="00B56E"/>
              </a:buClr>
              <a:buSzPct val="100000"/>
              <a:buFont typeface="Helvetica"/>
              <a:buChar char="■"/>
              <a:defRPr>
                <a:latin typeface="微软雅黑"/>
                <a:ea typeface="微软雅黑"/>
                <a:cs typeface="微软雅黑"/>
                <a:sym typeface="微软雅黑"/>
              </a:defRPr>
            </a:pPr>
            <a:r>
              <a:t>服务的治理与维护</a:t>
            </a:r>
          </a:p>
          <a:p>
            <a:pPr marL="285750" indent="-285750" defTabSz="321467">
              <a:lnSpc>
                <a:spcPct val="150000"/>
              </a:lnSpc>
              <a:buClr>
                <a:srgbClr val="00B56E"/>
              </a:buClr>
              <a:buSzPct val="100000"/>
              <a:buFont typeface="Helvetica"/>
              <a:buChar char="■"/>
              <a:defRPr>
                <a:latin typeface="微软雅黑"/>
                <a:ea typeface="微软雅黑"/>
                <a:cs typeface="微软雅黑"/>
                <a:sym typeface="微软雅黑"/>
              </a:defRPr>
            </a:pPr>
            <a:r>
              <a:t>测试策略与契约测试</a:t>
            </a:r>
          </a:p>
          <a:p>
            <a:pPr marL="285750" indent="-285750" defTabSz="321467">
              <a:lnSpc>
                <a:spcPct val="150000"/>
              </a:lnSpc>
              <a:buClr>
                <a:srgbClr val="00B56E"/>
              </a:buClr>
              <a:buSzPct val="100000"/>
              <a:buFont typeface="Helvetica"/>
              <a:buChar char="■"/>
              <a:defRPr>
                <a:latin typeface="微软雅黑"/>
                <a:ea typeface="微软雅黑"/>
                <a:cs typeface="微软雅黑"/>
                <a:sym typeface="微软雅黑"/>
              </a:defRPr>
            </a:pPr>
            <a:r>
              <a:t>持续交付流水线</a:t>
            </a:r>
          </a:p>
        </p:txBody>
      </p:sp>
      <p:sp>
        <p:nvSpPr>
          <p:cNvPr id="890" name="Shape 890"/>
          <p:cNvSpPr/>
          <p:nvPr/>
        </p:nvSpPr>
        <p:spPr>
          <a:xfrm>
            <a:off x="8517293" y="4796633"/>
            <a:ext cx="3912056" cy="175310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85750" indent="-285750" defTabSz="321467">
              <a:lnSpc>
                <a:spcPct val="120000"/>
              </a:lnSpc>
              <a:buClr>
                <a:srgbClr val="00B56E"/>
              </a:buClr>
              <a:buSzPct val="100000"/>
              <a:buFont typeface="Helvetica"/>
              <a:buChar char="■"/>
              <a:defRPr>
                <a:latin typeface="微软雅黑"/>
                <a:ea typeface="微软雅黑"/>
                <a:cs typeface="微软雅黑"/>
                <a:sym typeface="微软雅黑"/>
              </a:defRPr>
            </a:pPr>
            <a:r>
              <a:t>基础设施(私有云/公有云)</a:t>
            </a:r>
          </a:p>
          <a:p>
            <a:pPr marL="285750" indent="-285750" defTabSz="321467">
              <a:lnSpc>
                <a:spcPct val="120000"/>
              </a:lnSpc>
              <a:buClr>
                <a:srgbClr val="00B56E"/>
              </a:buClr>
              <a:buSzPct val="100000"/>
              <a:buFont typeface="Helvetica"/>
              <a:buChar char="■"/>
              <a:defRPr>
                <a:latin typeface="微软雅黑"/>
                <a:ea typeface="微软雅黑"/>
                <a:cs typeface="微软雅黑"/>
                <a:sym typeface="微软雅黑"/>
              </a:defRPr>
            </a:pPr>
            <a:r>
              <a:t>持续集成/持续部署流水线</a:t>
            </a:r>
          </a:p>
          <a:p>
            <a:pPr marL="285750" indent="-285750" defTabSz="321467">
              <a:lnSpc>
                <a:spcPct val="120000"/>
              </a:lnSpc>
              <a:buClr>
                <a:srgbClr val="00B56E"/>
              </a:buClr>
              <a:buSzPct val="100000"/>
              <a:buFont typeface="Helvetica"/>
              <a:buChar char="■"/>
              <a:defRPr>
                <a:latin typeface="微软雅黑"/>
                <a:ea typeface="微软雅黑"/>
                <a:cs typeface="微软雅黑"/>
                <a:sym typeface="微软雅黑"/>
              </a:defRPr>
            </a:pPr>
            <a:r>
              <a:t>团队的敏捷/工程化实践</a:t>
            </a:r>
          </a:p>
          <a:p>
            <a:pPr marL="285750" indent="-285750" defTabSz="321467">
              <a:lnSpc>
                <a:spcPct val="120000"/>
              </a:lnSpc>
              <a:buClr>
                <a:srgbClr val="00B56E"/>
              </a:buClr>
              <a:buSzPct val="100000"/>
              <a:buFont typeface="Helvetica"/>
              <a:buChar char="■"/>
              <a:defRPr>
                <a:latin typeface="微软雅黑"/>
                <a:ea typeface="微软雅黑"/>
                <a:cs typeface="微软雅黑"/>
                <a:sym typeface="微软雅黑"/>
              </a:defRPr>
            </a:pPr>
            <a:r>
              <a:t>端到端的工具链</a:t>
            </a:r>
          </a:p>
        </p:txBody>
      </p:sp>
      <p:sp>
        <p:nvSpPr>
          <p:cNvPr id="891" name="Shape 891"/>
          <p:cNvSpPr/>
          <p:nvPr/>
        </p:nvSpPr>
        <p:spPr>
          <a:xfrm>
            <a:off x="5162742" y="4720814"/>
            <a:ext cx="2303372" cy="190474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85750" indent="-285750" defTabSz="321467">
              <a:lnSpc>
                <a:spcPct val="150000"/>
              </a:lnSpc>
              <a:buClr>
                <a:srgbClr val="00B56E"/>
              </a:buClr>
              <a:buSzPct val="100000"/>
              <a:buFont typeface="Helvetica"/>
              <a:buChar char="■"/>
              <a:defRPr>
                <a:latin typeface="微软雅黑"/>
                <a:ea typeface="微软雅黑"/>
                <a:cs typeface="微软雅黑"/>
                <a:sym typeface="微软雅黑"/>
              </a:defRPr>
            </a:pPr>
            <a:r>
              <a:t>API网关</a:t>
            </a:r>
          </a:p>
          <a:p>
            <a:pPr marL="285750" indent="-285750" defTabSz="321467">
              <a:lnSpc>
                <a:spcPct val="150000"/>
              </a:lnSpc>
              <a:buClr>
                <a:srgbClr val="00B56E"/>
              </a:buClr>
              <a:buSzPct val="100000"/>
              <a:buFont typeface="Helvetica"/>
              <a:buChar char="■"/>
              <a:defRPr>
                <a:latin typeface="微软雅黑"/>
                <a:ea typeface="微软雅黑"/>
                <a:cs typeface="微软雅黑"/>
                <a:sym typeface="微软雅黑"/>
              </a:defRPr>
            </a:pPr>
            <a:r>
              <a:t>服务开发框架</a:t>
            </a:r>
          </a:p>
          <a:p>
            <a:pPr marL="285750" indent="-285750" defTabSz="321467">
              <a:lnSpc>
                <a:spcPct val="150000"/>
              </a:lnSpc>
              <a:buClr>
                <a:srgbClr val="00B56E"/>
              </a:buClr>
              <a:buSzPct val="100000"/>
              <a:buFont typeface="Helvetica"/>
              <a:buChar char="■"/>
              <a:defRPr>
                <a:latin typeface="微软雅黑"/>
                <a:ea typeface="微软雅黑"/>
                <a:cs typeface="微软雅黑"/>
                <a:sym typeface="微软雅黑"/>
              </a:defRPr>
            </a:pPr>
            <a:r>
              <a:t>测试验证框架</a:t>
            </a:r>
          </a:p>
          <a:p>
            <a:pPr marL="285750" indent="-285750" defTabSz="321467">
              <a:lnSpc>
                <a:spcPct val="150000"/>
              </a:lnSpc>
              <a:buClr>
                <a:srgbClr val="00B56E"/>
              </a:buClr>
              <a:buSzPct val="100000"/>
              <a:buFont typeface="Helvetica"/>
              <a:buChar char="■"/>
              <a:defRPr>
                <a:latin typeface="微软雅黑"/>
                <a:ea typeface="微软雅黑"/>
                <a:cs typeface="微软雅黑"/>
                <a:sym typeface="微软雅黑"/>
              </a:defRPr>
            </a:pPr>
            <a:r>
              <a:t>部署运维工具</a:t>
            </a:r>
          </a:p>
        </p:txBody>
      </p:sp>
      <p:sp>
        <p:nvSpPr>
          <p:cNvPr id="892" name="Shape 892"/>
          <p:cNvSpPr/>
          <p:nvPr/>
        </p:nvSpPr>
        <p:spPr>
          <a:xfrm>
            <a:off x="1426594" y="4079773"/>
            <a:ext cx="2390139" cy="47371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321467">
              <a:lnSpc>
                <a:spcPct val="120000"/>
              </a:lnSpc>
              <a:defRPr b="1" sz="3000">
                <a:solidFill>
                  <a:srgbClr val="00B56E"/>
                </a:solidFill>
                <a:latin typeface="微软雅黑"/>
                <a:ea typeface="微软雅黑"/>
                <a:cs typeface="微软雅黑"/>
                <a:sym typeface="微软雅黑"/>
              </a:defRPr>
            </a:lvl1pPr>
          </a:lstStyle>
          <a:p>
            <a:pPr/>
            <a:r>
              <a:t>系统化的工程</a:t>
            </a:r>
          </a:p>
        </p:txBody>
      </p:sp>
      <p:sp>
        <p:nvSpPr>
          <p:cNvPr id="893" name="Shape 893"/>
          <p:cNvSpPr/>
          <p:nvPr/>
        </p:nvSpPr>
        <p:spPr>
          <a:xfrm>
            <a:off x="5188142" y="4079773"/>
            <a:ext cx="2390139" cy="47371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321467">
              <a:lnSpc>
                <a:spcPct val="120000"/>
              </a:lnSpc>
              <a:defRPr b="1" sz="3000">
                <a:solidFill>
                  <a:srgbClr val="00B56E"/>
                </a:solidFill>
                <a:latin typeface="微软雅黑"/>
                <a:ea typeface="微软雅黑"/>
                <a:cs typeface="微软雅黑"/>
                <a:sym typeface="微软雅黑"/>
              </a:defRPr>
            </a:lvl1pPr>
          </a:lstStyle>
          <a:p>
            <a:pPr/>
            <a:r>
              <a:t>框架层出不穷</a:t>
            </a:r>
          </a:p>
        </p:txBody>
      </p:sp>
      <p:sp>
        <p:nvSpPr>
          <p:cNvPr id="894" name="Shape 894"/>
          <p:cNvSpPr/>
          <p:nvPr/>
        </p:nvSpPr>
        <p:spPr>
          <a:xfrm>
            <a:off x="8517293" y="4079773"/>
            <a:ext cx="2771139" cy="47371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321467">
              <a:lnSpc>
                <a:spcPct val="120000"/>
              </a:lnSpc>
              <a:defRPr b="1" sz="3000">
                <a:solidFill>
                  <a:srgbClr val="00B56E"/>
                </a:solidFill>
                <a:latin typeface="微软雅黑"/>
                <a:ea typeface="微软雅黑"/>
                <a:cs typeface="微软雅黑"/>
                <a:sym typeface="微软雅黑"/>
              </a:defRPr>
            </a:lvl1pPr>
          </a:lstStyle>
          <a:p>
            <a:pPr/>
            <a:r>
              <a:t>多维度互相依赖</a:t>
            </a:r>
          </a:p>
        </p:txBody>
      </p:sp>
      <p:sp>
        <p:nvSpPr>
          <p:cNvPr id="895" name="Shape 895"/>
          <p:cNvSpPr/>
          <p:nvPr/>
        </p:nvSpPr>
        <p:spPr>
          <a:xfrm>
            <a:off x="3635810" y="2591563"/>
            <a:ext cx="6151995" cy="904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5000"/>
            </a:lvl1pPr>
          </a:lstStyle>
          <a:p>
            <a:pPr/>
            <a:r>
              <a:t>为什么需要生态系统?</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897" name="Shape 897"/>
          <p:cNvSpPr/>
          <p:nvPr/>
        </p:nvSpPr>
        <p:spPr>
          <a:xfrm>
            <a:off x="1706625" y="270380"/>
            <a:ext cx="9591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多维度相互依赖，互相制约</a:t>
            </a:r>
          </a:p>
        </p:txBody>
      </p:sp>
      <p:sp>
        <p:nvSpPr>
          <p:cNvPr id="898" name="Shape 898"/>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pic>
        <p:nvPicPr>
          <p:cNvPr id="899" name="pasted-image.png"/>
          <p:cNvPicPr>
            <a:picLocks noChangeAspect="1"/>
          </p:cNvPicPr>
          <p:nvPr/>
        </p:nvPicPr>
        <p:blipFill>
          <a:blip r:embed="rId2">
            <a:extLst/>
          </a:blip>
          <a:stretch>
            <a:fillRect/>
          </a:stretch>
        </p:blipFill>
        <p:spPr>
          <a:xfrm>
            <a:off x="-1" y="1258159"/>
            <a:ext cx="13004801" cy="7952413"/>
          </a:xfrm>
          <a:prstGeom prst="rect">
            <a:avLst/>
          </a:prstGeom>
          <a:ln w="12700">
            <a:miter lim="400000"/>
          </a:ln>
        </p:spPr>
      </p:pic>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901" name="Shape 901"/>
          <p:cNvSpPr/>
          <p:nvPr/>
        </p:nvSpPr>
        <p:spPr>
          <a:xfrm>
            <a:off x="3675125" y="270380"/>
            <a:ext cx="5654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微服务生态系统</a:t>
            </a:r>
          </a:p>
        </p:txBody>
      </p:sp>
      <p:sp>
        <p:nvSpPr>
          <p:cNvPr id="902" name="Shape 902"/>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903" name="Shape 903"/>
          <p:cNvSpPr/>
          <p:nvPr/>
        </p:nvSpPr>
        <p:spPr>
          <a:xfrm>
            <a:off x="3119285" y="3266644"/>
            <a:ext cx="6212570" cy="690643"/>
          </a:xfrm>
          <a:prstGeom prst="roundRect">
            <a:avLst>
              <a:gd name="adj" fmla="val 27583"/>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2500">
                <a:solidFill>
                  <a:srgbClr val="FFFFFF"/>
                </a:solidFill>
              </a:defRPr>
            </a:lvl1pPr>
          </a:lstStyle>
          <a:p>
            <a:pPr/>
            <a:r>
              <a:t>API网关/Edge Service</a:t>
            </a:r>
          </a:p>
        </p:txBody>
      </p:sp>
      <p:sp>
        <p:nvSpPr>
          <p:cNvPr id="904" name="Shape 904"/>
          <p:cNvSpPr/>
          <p:nvPr/>
        </p:nvSpPr>
        <p:spPr>
          <a:xfrm>
            <a:off x="6627197" y="5043724"/>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05" name="Shape 905"/>
          <p:cNvSpPr/>
          <p:nvPr/>
        </p:nvSpPr>
        <p:spPr>
          <a:xfrm>
            <a:off x="5787307" y="5054687"/>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06" name="Shape 906"/>
          <p:cNvSpPr/>
          <p:nvPr/>
        </p:nvSpPr>
        <p:spPr>
          <a:xfrm>
            <a:off x="4947380" y="5065650"/>
            <a:ext cx="438504" cy="438504"/>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907" name="Shape 907"/>
          <p:cNvSpPr/>
          <p:nvPr/>
        </p:nvSpPr>
        <p:spPr>
          <a:xfrm>
            <a:off x="5787307" y="418761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08" name="Shape 908"/>
          <p:cNvSpPr/>
          <p:nvPr/>
        </p:nvSpPr>
        <p:spPr>
          <a:xfrm>
            <a:off x="8176406" y="5044013"/>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09" name="Shape 909"/>
          <p:cNvSpPr/>
          <p:nvPr/>
        </p:nvSpPr>
        <p:spPr>
          <a:xfrm>
            <a:off x="7369366" y="5033051"/>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10" name="Shape 910"/>
          <p:cNvSpPr/>
          <p:nvPr/>
        </p:nvSpPr>
        <p:spPr>
          <a:xfrm>
            <a:off x="7369366" y="4176945"/>
            <a:ext cx="438504" cy="438505"/>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911" name="Shape 911"/>
          <p:cNvSpPr/>
          <p:nvPr/>
        </p:nvSpPr>
        <p:spPr>
          <a:xfrm>
            <a:off x="6217650" y="4678923"/>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12" name="Shape 912"/>
          <p:cNvSpPr/>
          <p:nvPr/>
        </p:nvSpPr>
        <p:spPr>
          <a:xfrm>
            <a:off x="5993840" y="4731201"/>
            <a:ext cx="1" cy="2415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13" name="Shape 913"/>
          <p:cNvSpPr/>
          <p:nvPr/>
        </p:nvSpPr>
        <p:spPr>
          <a:xfrm>
            <a:off x="7590782" y="4718501"/>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14" name="Shape 914"/>
          <p:cNvSpPr/>
          <p:nvPr/>
        </p:nvSpPr>
        <p:spPr>
          <a:xfrm>
            <a:off x="7756081" y="4715265"/>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15" name="Shape 915"/>
          <p:cNvSpPr/>
          <p:nvPr/>
        </p:nvSpPr>
        <p:spPr>
          <a:xfrm flipV="1">
            <a:off x="7025376" y="4689346"/>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16" name="Shape 916"/>
          <p:cNvSpPr/>
          <p:nvPr/>
        </p:nvSpPr>
        <p:spPr>
          <a:xfrm flipV="1">
            <a:off x="5351473" y="4656532"/>
            <a:ext cx="410521"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17" name="Shape 917"/>
          <p:cNvSpPr/>
          <p:nvPr/>
        </p:nvSpPr>
        <p:spPr>
          <a:xfrm>
            <a:off x="3132973" y="4878649"/>
            <a:ext cx="5601801" cy="1"/>
          </a:xfrm>
          <a:prstGeom prst="line">
            <a:avLst/>
          </a:prstGeom>
          <a:ln w="25400">
            <a:solidFill>
              <a:schemeClr val="accent1"/>
            </a:solidFill>
            <a:custDash>
              <a:ds d="600000" sp="600000"/>
            </a:custDash>
            <a:miter lim="400000"/>
          </a:ln>
        </p:spPr>
        <p:txBody>
          <a:bodyPr lIns="65023" tIns="65023" rIns="65023" bIns="65023"/>
          <a:lstStyle/>
          <a:p>
            <a:pPr>
              <a:defRPr sz="1600">
                <a:latin typeface="+mn-lt"/>
                <a:ea typeface="+mn-ea"/>
                <a:cs typeface="+mn-cs"/>
                <a:sym typeface="Helvetica"/>
              </a:defRPr>
            </a:pPr>
          </a:p>
        </p:txBody>
      </p:sp>
      <p:sp>
        <p:nvSpPr>
          <p:cNvPr id="918" name="Shape 918"/>
          <p:cNvSpPr/>
          <p:nvPr/>
        </p:nvSpPr>
        <p:spPr>
          <a:xfrm>
            <a:off x="383930" y="6910068"/>
            <a:ext cx="2174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基础设施</a:t>
            </a:r>
          </a:p>
        </p:txBody>
      </p:sp>
      <p:sp>
        <p:nvSpPr>
          <p:cNvPr id="919" name="Shape 919"/>
          <p:cNvSpPr/>
          <p:nvPr/>
        </p:nvSpPr>
        <p:spPr>
          <a:xfrm>
            <a:off x="363625" y="4240782"/>
            <a:ext cx="1781594" cy="124218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4000"/>
            </a:pPr>
            <a:r>
              <a:t>业务层</a:t>
            </a:r>
          </a:p>
          <a:p>
            <a:pPr algn="ctr">
              <a:defRPr b="1" sz="1900"/>
            </a:pPr>
            <a:r>
              <a:t>    - 聚合服务</a:t>
            </a:r>
          </a:p>
          <a:p>
            <a:pPr algn="ctr">
              <a:defRPr b="1" sz="1900"/>
            </a:pPr>
            <a:r>
              <a:t>    - 基础服务</a:t>
            </a:r>
          </a:p>
        </p:txBody>
      </p:sp>
      <p:sp>
        <p:nvSpPr>
          <p:cNvPr id="920" name="Shape 920"/>
          <p:cNvSpPr/>
          <p:nvPr/>
        </p:nvSpPr>
        <p:spPr>
          <a:xfrm>
            <a:off x="4954047" y="506607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21" name="Shape 921"/>
          <p:cNvSpPr/>
          <p:nvPr/>
        </p:nvSpPr>
        <p:spPr>
          <a:xfrm>
            <a:off x="4114158" y="5077042"/>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22" name="Shape 922"/>
          <p:cNvSpPr/>
          <p:nvPr/>
        </p:nvSpPr>
        <p:spPr>
          <a:xfrm>
            <a:off x="3274230" y="5088004"/>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23" name="Shape 923"/>
          <p:cNvSpPr/>
          <p:nvPr/>
        </p:nvSpPr>
        <p:spPr>
          <a:xfrm>
            <a:off x="4114158" y="4209974"/>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24" name="Shape 924"/>
          <p:cNvSpPr/>
          <p:nvPr/>
        </p:nvSpPr>
        <p:spPr>
          <a:xfrm>
            <a:off x="4544501" y="4701278"/>
            <a:ext cx="445555"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25" name="Shape 925"/>
          <p:cNvSpPr/>
          <p:nvPr/>
        </p:nvSpPr>
        <p:spPr>
          <a:xfrm>
            <a:off x="4307991" y="4740856"/>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26" name="Shape 926"/>
          <p:cNvSpPr/>
          <p:nvPr/>
        </p:nvSpPr>
        <p:spPr>
          <a:xfrm flipV="1">
            <a:off x="3678324" y="4678887"/>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grpSp>
        <p:nvGrpSpPr>
          <p:cNvPr id="929" name="Group 929"/>
          <p:cNvGrpSpPr/>
          <p:nvPr/>
        </p:nvGrpSpPr>
        <p:grpSpPr>
          <a:xfrm>
            <a:off x="2705228" y="6648339"/>
            <a:ext cx="9889994" cy="1205269"/>
            <a:chOff x="0" y="0"/>
            <a:chExt cx="9889992" cy="1205268"/>
          </a:xfrm>
        </p:grpSpPr>
        <p:sp>
          <p:nvSpPr>
            <p:cNvPr id="927" name="Shape 927"/>
            <p:cNvSpPr/>
            <p:nvPr/>
          </p:nvSpPr>
          <p:spPr>
            <a:xfrm>
              <a:off x="0" y="0"/>
              <a:ext cx="9889993" cy="1205269"/>
            </a:xfrm>
            <a:prstGeom prst="roundRect">
              <a:avLst>
                <a:gd name="adj" fmla="val 16574"/>
              </a:avLst>
            </a:prstGeom>
            <a:solidFill>
              <a:schemeClr val="accent4">
                <a:satOff val="-1335"/>
                <a:lumOff val="-10274"/>
              </a:schemeClr>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900">
                  <a:solidFill>
                    <a:srgbClr val="FFFFFF"/>
                  </a:solidFill>
                </a:defRPr>
              </a:pPr>
              <a:r>
                <a:t>CaaS/PaaS</a:t>
              </a:r>
            </a:p>
            <a:p>
              <a:pPr algn="ctr">
                <a:defRPr sz="2900">
                  <a:solidFill>
                    <a:srgbClr val="FFFFFF"/>
                  </a:solidFill>
                </a:defRPr>
              </a:pPr>
              <a:r>
                <a:t>IaaS</a:t>
              </a:r>
            </a:p>
          </p:txBody>
        </p:sp>
        <p:sp>
          <p:nvSpPr>
            <p:cNvPr id="928" name="Shape 928"/>
            <p:cNvSpPr/>
            <p:nvPr/>
          </p:nvSpPr>
          <p:spPr>
            <a:xfrm>
              <a:off x="52122" y="625759"/>
              <a:ext cx="9785749" cy="1"/>
            </a:xfrm>
            <a:prstGeom prst="line">
              <a:avLst/>
            </a:prstGeom>
            <a:noFill/>
            <a:ln w="38100" cap="flat">
              <a:solidFill>
                <a:schemeClr val="accent1">
                  <a:lumOff val="11862"/>
                </a:schemeClr>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930" name="Shape 930"/>
          <p:cNvSpPr/>
          <p:nvPr/>
        </p:nvSpPr>
        <p:spPr>
          <a:xfrm>
            <a:off x="9475571" y="3259964"/>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微</a:t>
            </a:r>
          </a:p>
          <a:p>
            <a:pPr algn="ctr">
              <a:defRPr sz="2500">
                <a:solidFill>
                  <a:srgbClr val="FFFFFF"/>
                </a:solidFill>
              </a:defRPr>
            </a:pPr>
            <a:r>
              <a:t>服</a:t>
            </a:r>
          </a:p>
          <a:p>
            <a:pPr algn="ctr">
              <a:defRPr sz="2500">
                <a:solidFill>
                  <a:srgbClr val="FFFFFF"/>
                </a:solidFill>
              </a:defRPr>
            </a:pPr>
            <a:r>
              <a:t>务</a:t>
            </a:r>
          </a:p>
          <a:p>
            <a:pPr algn="ctr">
              <a:defRPr sz="2500">
                <a:solidFill>
                  <a:srgbClr val="FFFFFF"/>
                </a:solidFill>
              </a:defRPr>
            </a:pPr>
            <a:r>
              <a:t>开发框架</a:t>
            </a:r>
          </a:p>
        </p:txBody>
      </p:sp>
      <p:sp>
        <p:nvSpPr>
          <p:cNvPr id="931" name="Shape 931"/>
          <p:cNvSpPr/>
          <p:nvPr/>
        </p:nvSpPr>
        <p:spPr>
          <a:xfrm>
            <a:off x="11633706" y="3259964"/>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lvl1pPr algn="ctr">
              <a:defRPr sz="2500">
                <a:solidFill>
                  <a:srgbClr val="FFFFFF"/>
                </a:solidFill>
              </a:defRPr>
            </a:lvl1pPr>
          </a:lstStyle>
          <a:p>
            <a:pPr/>
            <a:r>
              <a:t>工程实践与规范</a:t>
            </a:r>
          </a:p>
        </p:txBody>
      </p:sp>
      <p:sp>
        <p:nvSpPr>
          <p:cNvPr id="932" name="Shape 932"/>
          <p:cNvSpPr/>
          <p:nvPr/>
        </p:nvSpPr>
        <p:spPr>
          <a:xfrm>
            <a:off x="10197924" y="3235322"/>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持续交</a:t>
            </a:r>
          </a:p>
          <a:p>
            <a:pPr algn="ctr">
              <a:defRPr sz="2500">
                <a:solidFill>
                  <a:srgbClr val="FFFFFF"/>
                </a:solidFill>
              </a:defRPr>
            </a:pPr>
            <a:r>
              <a:t>付流水线</a:t>
            </a:r>
          </a:p>
        </p:txBody>
      </p:sp>
      <p:sp>
        <p:nvSpPr>
          <p:cNvPr id="933" name="Shape 933"/>
          <p:cNvSpPr/>
          <p:nvPr/>
        </p:nvSpPr>
        <p:spPr>
          <a:xfrm>
            <a:off x="10919287" y="3235322"/>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端</a:t>
            </a:r>
          </a:p>
          <a:p>
            <a:pPr algn="ctr">
              <a:defRPr sz="2500">
                <a:solidFill>
                  <a:srgbClr val="FFFFFF"/>
                </a:solidFill>
              </a:defRPr>
            </a:pPr>
            <a:r>
              <a:t>到端的工具链</a:t>
            </a:r>
          </a:p>
        </p:txBody>
      </p:sp>
      <p:grpSp>
        <p:nvGrpSpPr>
          <p:cNvPr id="944" name="Group 944"/>
          <p:cNvGrpSpPr/>
          <p:nvPr/>
        </p:nvGrpSpPr>
        <p:grpSpPr>
          <a:xfrm>
            <a:off x="402309" y="5906883"/>
            <a:ext cx="12146448" cy="635510"/>
            <a:chOff x="-581613" y="-57404"/>
            <a:chExt cx="12146447" cy="635508"/>
          </a:xfrm>
        </p:grpSpPr>
        <p:sp>
          <p:nvSpPr>
            <p:cNvPr id="934" name="Shape 934"/>
            <p:cNvSpPr/>
            <p:nvPr/>
          </p:nvSpPr>
          <p:spPr>
            <a:xfrm>
              <a:off x="-581614" y="-57405"/>
              <a:ext cx="1666749" cy="635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4000"/>
              </a:lvl1pPr>
            </a:lstStyle>
            <a:p>
              <a:pPr/>
              <a:r>
                <a:t>支撑层</a:t>
              </a:r>
            </a:p>
          </p:txBody>
        </p:sp>
        <p:grpSp>
          <p:nvGrpSpPr>
            <p:cNvPr id="943" name="Group 943"/>
            <p:cNvGrpSpPr/>
            <p:nvPr/>
          </p:nvGrpSpPr>
          <p:grpSpPr>
            <a:xfrm>
              <a:off x="1674841" y="0"/>
              <a:ext cx="9889994" cy="520700"/>
              <a:chOff x="0" y="0"/>
              <a:chExt cx="9889992" cy="520700"/>
            </a:xfrm>
          </p:grpSpPr>
          <p:sp>
            <p:nvSpPr>
              <p:cNvPr id="935" name="Shape 935"/>
              <p:cNvSpPr/>
              <p:nvPr/>
            </p:nvSpPr>
            <p:spPr>
              <a:xfrm>
                <a:off x="0" y="6040"/>
                <a:ext cx="1421251"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注册发现</a:t>
                </a:r>
              </a:p>
            </p:txBody>
          </p:sp>
          <p:sp>
            <p:nvSpPr>
              <p:cNvPr id="936" name="Shape 936"/>
              <p:cNvSpPr/>
              <p:nvPr/>
            </p:nvSpPr>
            <p:spPr>
              <a:xfrm>
                <a:off x="8926358" y="12700"/>
                <a:ext cx="963635"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监控</a:t>
                </a:r>
              </a:p>
            </p:txBody>
          </p:sp>
          <p:sp>
            <p:nvSpPr>
              <p:cNvPr id="937" name="Shape 937"/>
              <p:cNvSpPr/>
              <p:nvPr/>
            </p:nvSpPr>
            <p:spPr>
              <a:xfrm>
                <a:off x="3909995" y="10863"/>
                <a:ext cx="1097603"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调用链</a:t>
                </a:r>
              </a:p>
            </p:txBody>
          </p:sp>
          <p:sp>
            <p:nvSpPr>
              <p:cNvPr id="938" name="Shape 938"/>
              <p:cNvSpPr/>
              <p:nvPr/>
            </p:nvSpPr>
            <p:spPr>
              <a:xfrm>
                <a:off x="6476531" y="12700"/>
                <a:ext cx="970603"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路由</a:t>
                </a:r>
              </a:p>
            </p:txBody>
          </p:sp>
          <p:sp>
            <p:nvSpPr>
              <p:cNvPr id="939" name="Shape 939"/>
              <p:cNvSpPr/>
              <p:nvPr/>
            </p:nvSpPr>
            <p:spPr>
              <a:xfrm>
                <a:off x="5034416" y="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授权认证</a:t>
                </a:r>
              </a:p>
            </p:txBody>
          </p:sp>
          <p:sp>
            <p:nvSpPr>
              <p:cNvPr id="940" name="Shape 940"/>
              <p:cNvSpPr/>
              <p:nvPr/>
            </p:nvSpPr>
            <p:spPr>
              <a:xfrm>
                <a:off x="7474346" y="1270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日志聚合</a:t>
                </a:r>
              </a:p>
            </p:txBody>
          </p:sp>
          <p:sp>
            <p:nvSpPr>
              <p:cNvPr id="941" name="Shape 941"/>
              <p:cNvSpPr/>
              <p:nvPr/>
            </p:nvSpPr>
            <p:spPr>
              <a:xfrm>
                <a:off x="2896023" y="6040"/>
                <a:ext cx="970602" cy="508001"/>
              </a:xfrm>
              <a:prstGeom prst="roundRect">
                <a:avLst>
                  <a:gd name="adj" fmla="val 32169"/>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容错</a:t>
                </a:r>
              </a:p>
            </p:txBody>
          </p:sp>
          <p:sp>
            <p:nvSpPr>
              <p:cNvPr id="942" name="Shape 942"/>
              <p:cNvSpPr/>
              <p:nvPr/>
            </p:nvSpPr>
            <p:spPr>
              <a:xfrm>
                <a:off x="1444136" y="573"/>
                <a:ext cx="1421252"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集中配置</a:t>
                </a:r>
              </a:p>
            </p:txBody>
          </p:sp>
        </p:grpSp>
      </p:grpSp>
      <p:sp>
        <p:nvSpPr>
          <p:cNvPr id="945" name="Shape 945"/>
          <p:cNvSpPr/>
          <p:nvPr/>
        </p:nvSpPr>
        <p:spPr>
          <a:xfrm>
            <a:off x="459147" y="3313442"/>
            <a:ext cx="1666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接入层</a:t>
            </a:r>
          </a:p>
        </p:txBody>
      </p:sp>
      <p:grpSp>
        <p:nvGrpSpPr>
          <p:cNvPr id="949" name="Group 949"/>
          <p:cNvGrpSpPr/>
          <p:nvPr/>
        </p:nvGrpSpPr>
        <p:grpSpPr>
          <a:xfrm>
            <a:off x="5385706" y="2230574"/>
            <a:ext cx="1096335" cy="676284"/>
            <a:chOff x="548166" y="0"/>
            <a:chExt cx="1096333" cy="676283"/>
          </a:xfrm>
        </p:grpSpPr>
        <p:sp>
          <p:nvSpPr>
            <p:cNvPr id="946" name="Shape 946"/>
            <p:cNvSpPr/>
            <p:nvPr/>
          </p:nvSpPr>
          <p:spPr>
            <a:xfrm flipH="1">
              <a:off x="1096333"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47" name="Shape 947"/>
            <p:cNvSpPr/>
            <p:nvPr/>
          </p:nvSpPr>
          <p:spPr>
            <a:xfrm flipH="1">
              <a:off x="548166"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48" name="Shape 948"/>
            <p:cNvSpPr/>
            <p:nvPr/>
          </p:nvSpPr>
          <p:spPr>
            <a:xfrm>
              <a:off x="1644500"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950" name="Shape 950"/>
          <p:cNvSpPr/>
          <p:nvPr/>
        </p:nvSpPr>
        <p:spPr>
          <a:xfrm>
            <a:off x="9776700" y="2159862"/>
            <a:ext cx="2465739" cy="10311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3500"/>
            </a:pPr>
            <a:r>
              <a:t>交付流水线</a:t>
            </a:r>
          </a:p>
          <a:p>
            <a:pPr algn="ctr">
              <a:defRPr b="1" sz="3500"/>
            </a:pPr>
            <a:r>
              <a:t>与工程实践</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952" name="Shape 952"/>
          <p:cNvSpPr/>
          <p:nvPr/>
        </p:nvSpPr>
        <p:spPr>
          <a:xfrm>
            <a:off x="389721" y="3119377"/>
            <a:ext cx="9002763" cy="985177"/>
          </a:xfrm>
          <a:prstGeom prst="rect">
            <a:avLst/>
          </a:prstGeom>
          <a:solidFill>
            <a:srgbClr val="FFFFFF"/>
          </a:solidFill>
          <a:ln w="63500">
            <a:solidFill>
              <a:srgbClr val="D93F2A"/>
            </a:solidFill>
            <a:custDash>
              <a:ds d="200000" sp="200000"/>
            </a:custDash>
            <a:miter lim="400000"/>
          </a:ln>
        </p:spPr>
        <p:txBody>
          <a:bodyPr lIns="65023" tIns="65023" rIns="65023" bIns="65023" anchor="ctr"/>
          <a:lstStyle/>
          <a:p>
            <a:pPr/>
          </a:p>
        </p:txBody>
      </p:sp>
      <p:sp>
        <p:nvSpPr>
          <p:cNvPr id="953" name="Shape 953"/>
          <p:cNvSpPr/>
          <p:nvPr/>
        </p:nvSpPr>
        <p:spPr>
          <a:xfrm>
            <a:off x="3675125" y="270380"/>
            <a:ext cx="5654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微服务生态系统</a:t>
            </a:r>
          </a:p>
        </p:txBody>
      </p:sp>
      <p:sp>
        <p:nvSpPr>
          <p:cNvPr id="954" name="Shape 954"/>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955" name="Shape 955"/>
          <p:cNvSpPr/>
          <p:nvPr/>
        </p:nvSpPr>
        <p:spPr>
          <a:xfrm>
            <a:off x="3119285" y="3266644"/>
            <a:ext cx="6212570" cy="690643"/>
          </a:xfrm>
          <a:prstGeom prst="roundRect">
            <a:avLst>
              <a:gd name="adj" fmla="val 27583"/>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2500">
                <a:solidFill>
                  <a:srgbClr val="FFFFFF"/>
                </a:solidFill>
              </a:defRPr>
            </a:lvl1pPr>
          </a:lstStyle>
          <a:p>
            <a:pPr/>
            <a:r>
              <a:t>API网关/Edge Service</a:t>
            </a:r>
          </a:p>
        </p:txBody>
      </p:sp>
      <p:grpSp>
        <p:nvGrpSpPr>
          <p:cNvPr id="959" name="Group 959"/>
          <p:cNvGrpSpPr/>
          <p:nvPr/>
        </p:nvGrpSpPr>
        <p:grpSpPr>
          <a:xfrm>
            <a:off x="5385706" y="2230574"/>
            <a:ext cx="1096335" cy="676284"/>
            <a:chOff x="548166" y="0"/>
            <a:chExt cx="1096333" cy="676283"/>
          </a:xfrm>
        </p:grpSpPr>
        <p:sp>
          <p:nvSpPr>
            <p:cNvPr id="956" name="Shape 956"/>
            <p:cNvSpPr/>
            <p:nvPr/>
          </p:nvSpPr>
          <p:spPr>
            <a:xfrm flipH="1">
              <a:off x="1096333"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57" name="Shape 957"/>
            <p:cNvSpPr/>
            <p:nvPr/>
          </p:nvSpPr>
          <p:spPr>
            <a:xfrm flipH="1">
              <a:off x="548166"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58" name="Shape 958"/>
            <p:cNvSpPr/>
            <p:nvPr/>
          </p:nvSpPr>
          <p:spPr>
            <a:xfrm>
              <a:off x="1644500"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960" name="Shape 960"/>
          <p:cNvSpPr/>
          <p:nvPr/>
        </p:nvSpPr>
        <p:spPr>
          <a:xfrm>
            <a:off x="6627197" y="5043724"/>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61" name="Shape 961"/>
          <p:cNvSpPr/>
          <p:nvPr/>
        </p:nvSpPr>
        <p:spPr>
          <a:xfrm>
            <a:off x="5787307" y="5054687"/>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62" name="Shape 962"/>
          <p:cNvSpPr/>
          <p:nvPr/>
        </p:nvSpPr>
        <p:spPr>
          <a:xfrm>
            <a:off x="4947380" y="5065650"/>
            <a:ext cx="438504" cy="438504"/>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963" name="Shape 963"/>
          <p:cNvSpPr/>
          <p:nvPr/>
        </p:nvSpPr>
        <p:spPr>
          <a:xfrm>
            <a:off x="5787307" y="418761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64" name="Shape 964"/>
          <p:cNvSpPr/>
          <p:nvPr/>
        </p:nvSpPr>
        <p:spPr>
          <a:xfrm>
            <a:off x="8176406" y="5044013"/>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65" name="Shape 965"/>
          <p:cNvSpPr/>
          <p:nvPr/>
        </p:nvSpPr>
        <p:spPr>
          <a:xfrm>
            <a:off x="7369366" y="5033051"/>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66" name="Shape 966"/>
          <p:cNvSpPr/>
          <p:nvPr/>
        </p:nvSpPr>
        <p:spPr>
          <a:xfrm>
            <a:off x="7369366" y="4176945"/>
            <a:ext cx="438504" cy="438505"/>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967" name="Shape 967"/>
          <p:cNvSpPr/>
          <p:nvPr/>
        </p:nvSpPr>
        <p:spPr>
          <a:xfrm>
            <a:off x="6217650" y="4678923"/>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68" name="Shape 968"/>
          <p:cNvSpPr/>
          <p:nvPr/>
        </p:nvSpPr>
        <p:spPr>
          <a:xfrm>
            <a:off x="5993840" y="4731201"/>
            <a:ext cx="1" cy="2415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69" name="Shape 969"/>
          <p:cNvSpPr/>
          <p:nvPr/>
        </p:nvSpPr>
        <p:spPr>
          <a:xfrm>
            <a:off x="7590782" y="4718501"/>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70" name="Shape 970"/>
          <p:cNvSpPr/>
          <p:nvPr/>
        </p:nvSpPr>
        <p:spPr>
          <a:xfrm>
            <a:off x="7756081" y="4715265"/>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71" name="Shape 971"/>
          <p:cNvSpPr/>
          <p:nvPr/>
        </p:nvSpPr>
        <p:spPr>
          <a:xfrm flipV="1">
            <a:off x="7025376" y="4689346"/>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72" name="Shape 972"/>
          <p:cNvSpPr/>
          <p:nvPr/>
        </p:nvSpPr>
        <p:spPr>
          <a:xfrm flipV="1">
            <a:off x="5351473" y="4656532"/>
            <a:ext cx="410521"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73" name="Shape 973"/>
          <p:cNvSpPr/>
          <p:nvPr/>
        </p:nvSpPr>
        <p:spPr>
          <a:xfrm>
            <a:off x="3132973" y="4878649"/>
            <a:ext cx="5601801" cy="1"/>
          </a:xfrm>
          <a:prstGeom prst="line">
            <a:avLst/>
          </a:prstGeom>
          <a:ln w="25400">
            <a:solidFill>
              <a:schemeClr val="accent1"/>
            </a:solidFill>
            <a:custDash>
              <a:ds d="600000" sp="600000"/>
            </a:custDash>
            <a:miter lim="400000"/>
          </a:ln>
        </p:spPr>
        <p:txBody>
          <a:bodyPr lIns="65023" tIns="65023" rIns="65023" bIns="65023"/>
          <a:lstStyle/>
          <a:p>
            <a:pPr>
              <a:defRPr sz="1600">
                <a:latin typeface="+mn-lt"/>
                <a:ea typeface="+mn-ea"/>
                <a:cs typeface="+mn-cs"/>
                <a:sym typeface="Helvetica"/>
              </a:defRPr>
            </a:pPr>
          </a:p>
        </p:txBody>
      </p:sp>
      <p:sp>
        <p:nvSpPr>
          <p:cNvPr id="974" name="Shape 974"/>
          <p:cNvSpPr/>
          <p:nvPr/>
        </p:nvSpPr>
        <p:spPr>
          <a:xfrm>
            <a:off x="383930" y="6910068"/>
            <a:ext cx="2174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基础设施</a:t>
            </a:r>
          </a:p>
        </p:txBody>
      </p:sp>
      <p:sp>
        <p:nvSpPr>
          <p:cNvPr id="975" name="Shape 975"/>
          <p:cNvSpPr/>
          <p:nvPr/>
        </p:nvSpPr>
        <p:spPr>
          <a:xfrm>
            <a:off x="363625" y="4240782"/>
            <a:ext cx="1781594" cy="124218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4000"/>
            </a:pPr>
            <a:r>
              <a:t>业务层</a:t>
            </a:r>
          </a:p>
          <a:p>
            <a:pPr algn="ctr">
              <a:defRPr b="1" sz="1900"/>
            </a:pPr>
            <a:r>
              <a:t>    - 聚合服务</a:t>
            </a:r>
          </a:p>
          <a:p>
            <a:pPr algn="ctr">
              <a:defRPr b="1" sz="1900"/>
            </a:pPr>
            <a:r>
              <a:t>    - 基础服务</a:t>
            </a:r>
          </a:p>
        </p:txBody>
      </p:sp>
      <p:sp>
        <p:nvSpPr>
          <p:cNvPr id="976" name="Shape 976"/>
          <p:cNvSpPr/>
          <p:nvPr/>
        </p:nvSpPr>
        <p:spPr>
          <a:xfrm>
            <a:off x="4954047" y="506607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77" name="Shape 977"/>
          <p:cNvSpPr/>
          <p:nvPr/>
        </p:nvSpPr>
        <p:spPr>
          <a:xfrm>
            <a:off x="4114158" y="5077042"/>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78" name="Shape 978"/>
          <p:cNvSpPr/>
          <p:nvPr/>
        </p:nvSpPr>
        <p:spPr>
          <a:xfrm>
            <a:off x="3274230" y="5088004"/>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79" name="Shape 979"/>
          <p:cNvSpPr/>
          <p:nvPr/>
        </p:nvSpPr>
        <p:spPr>
          <a:xfrm>
            <a:off x="4114158" y="4209974"/>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980" name="Shape 980"/>
          <p:cNvSpPr/>
          <p:nvPr/>
        </p:nvSpPr>
        <p:spPr>
          <a:xfrm>
            <a:off x="4544501" y="4701278"/>
            <a:ext cx="445555"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81" name="Shape 981"/>
          <p:cNvSpPr/>
          <p:nvPr/>
        </p:nvSpPr>
        <p:spPr>
          <a:xfrm>
            <a:off x="4307991" y="4740856"/>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982" name="Shape 982"/>
          <p:cNvSpPr/>
          <p:nvPr/>
        </p:nvSpPr>
        <p:spPr>
          <a:xfrm flipV="1">
            <a:off x="3678324" y="4678887"/>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grpSp>
        <p:nvGrpSpPr>
          <p:cNvPr id="985" name="Group 985"/>
          <p:cNvGrpSpPr/>
          <p:nvPr/>
        </p:nvGrpSpPr>
        <p:grpSpPr>
          <a:xfrm>
            <a:off x="2705228" y="6648339"/>
            <a:ext cx="9889994" cy="1205269"/>
            <a:chOff x="0" y="0"/>
            <a:chExt cx="9889992" cy="1205268"/>
          </a:xfrm>
        </p:grpSpPr>
        <p:sp>
          <p:nvSpPr>
            <p:cNvPr id="983" name="Shape 983"/>
            <p:cNvSpPr/>
            <p:nvPr/>
          </p:nvSpPr>
          <p:spPr>
            <a:xfrm>
              <a:off x="0" y="0"/>
              <a:ext cx="9889993" cy="1205269"/>
            </a:xfrm>
            <a:prstGeom prst="roundRect">
              <a:avLst>
                <a:gd name="adj" fmla="val 16574"/>
              </a:avLst>
            </a:prstGeom>
            <a:solidFill>
              <a:schemeClr val="accent4">
                <a:satOff val="-1335"/>
                <a:lumOff val="-10274"/>
              </a:schemeClr>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900">
                  <a:solidFill>
                    <a:srgbClr val="FFFFFF"/>
                  </a:solidFill>
                </a:defRPr>
              </a:pPr>
              <a:r>
                <a:t>CaaS/PaaS</a:t>
              </a:r>
            </a:p>
            <a:p>
              <a:pPr algn="ctr">
                <a:defRPr sz="2900">
                  <a:solidFill>
                    <a:srgbClr val="FFFFFF"/>
                  </a:solidFill>
                </a:defRPr>
              </a:pPr>
              <a:r>
                <a:t>IaaS</a:t>
              </a:r>
            </a:p>
          </p:txBody>
        </p:sp>
        <p:sp>
          <p:nvSpPr>
            <p:cNvPr id="984" name="Shape 984"/>
            <p:cNvSpPr/>
            <p:nvPr/>
          </p:nvSpPr>
          <p:spPr>
            <a:xfrm>
              <a:off x="52122" y="625759"/>
              <a:ext cx="9785749" cy="1"/>
            </a:xfrm>
            <a:prstGeom prst="line">
              <a:avLst/>
            </a:prstGeom>
            <a:noFill/>
            <a:ln w="38100" cap="flat">
              <a:solidFill>
                <a:schemeClr val="accent1">
                  <a:lumOff val="11862"/>
                </a:schemeClr>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986" name="Shape 986"/>
          <p:cNvSpPr/>
          <p:nvPr/>
        </p:nvSpPr>
        <p:spPr>
          <a:xfrm>
            <a:off x="9475571" y="3259964"/>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微</a:t>
            </a:r>
          </a:p>
          <a:p>
            <a:pPr algn="ctr">
              <a:defRPr sz="2500">
                <a:solidFill>
                  <a:srgbClr val="FFFFFF"/>
                </a:solidFill>
              </a:defRPr>
            </a:pPr>
            <a:r>
              <a:t>服</a:t>
            </a:r>
          </a:p>
          <a:p>
            <a:pPr algn="ctr">
              <a:defRPr sz="2500">
                <a:solidFill>
                  <a:srgbClr val="FFFFFF"/>
                </a:solidFill>
              </a:defRPr>
            </a:pPr>
            <a:r>
              <a:t>务</a:t>
            </a:r>
          </a:p>
          <a:p>
            <a:pPr algn="ctr">
              <a:defRPr sz="2500">
                <a:solidFill>
                  <a:srgbClr val="FFFFFF"/>
                </a:solidFill>
              </a:defRPr>
            </a:pPr>
            <a:r>
              <a:t>开发框架</a:t>
            </a:r>
          </a:p>
        </p:txBody>
      </p:sp>
      <p:sp>
        <p:nvSpPr>
          <p:cNvPr id="987" name="Shape 987"/>
          <p:cNvSpPr/>
          <p:nvPr/>
        </p:nvSpPr>
        <p:spPr>
          <a:xfrm>
            <a:off x="11633706" y="3259964"/>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lvl1pPr algn="ctr">
              <a:defRPr sz="2500">
                <a:solidFill>
                  <a:srgbClr val="FFFFFF"/>
                </a:solidFill>
              </a:defRPr>
            </a:lvl1pPr>
          </a:lstStyle>
          <a:p>
            <a:pPr/>
            <a:r>
              <a:t>工程实践与规范</a:t>
            </a:r>
          </a:p>
        </p:txBody>
      </p:sp>
      <p:sp>
        <p:nvSpPr>
          <p:cNvPr id="988" name="Shape 988"/>
          <p:cNvSpPr/>
          <p:nvPr/>
        </p:nvSpPr>
        <p:spPr>
          <a:xfrm>
            <a:off x="10197924" y="3235322"/>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持续交</a:t>
            </a:r>
          </a:p>
          <a:p>
            <a:pPr algn="ctr">
              <a:defRPr sz="2500">
                <a:solidFill>
                  <a:srgbClr val="FFFFFF"/>
                </a:solidFill>
              </a:defRPr>
            </a:pPr>
            <a:r>
              <a:t>付流水线</a:t>
            </a:r>
          </a:p>
        </p:txBody>
      </p:sp>
      <p:sp>
        <p:nvSpPr>
          <p:cNvPr id="989" name="Shape 989"/>
          <p:cNvSpPr/>
          <p:nvPr/>
        </p:nvSpPr>
        <p:spPr>
          <a:xfrm>
            <a:off x="10919287" y="3235322"/>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端</a:t>
            </a:r>
          </a:p>
          <a:p>
            <a:pPr algn="ctr">
              <a:defRPr sz="2500">
                <a:solidFill>
                  <a:srgbClr val="FFFFFF"/>
                </a:solidFill>
              </a:defRPr>
            </a:pPr>
            <a:r>
              <a:t>到端的工具链</a:t>
            </a:r>
          </a:p>
        </p:txBody>
      </p:sp>
      <p:grpSp>
        <p:nvGrpSpPr>
          <p:cNvPr id="1000" name="Group 1000"/>
          <p:cNvGrpSpPr/>
          <p:nvPr/>
        </p:nvGrpSpPr>
        <p:grpSpPr>
          <a:xfrm>
            <a:off x="402309" y="5906883"/>
            <a:ext cx="12146448" cy="635510"/>
            <a:chOff x="-581613" y="-57404"/>
            <a:chExt cx="12146447" cy="635508"/>
          </a:xfrm>
        </p:grpSpPr>
        <p:sp>
          <p:nvSpPr>
            <p:cNvPr id="990" name="Shape 990"/>
            <p:cNvSpPr/>
            <p:nvPr/>
          </p:nvSpPr>
          <p:spPr>
            <a:xfrm>
              <a:off x="-581614" y="-57405"/>
              <a:ext cx="1666749" cy="635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4000"/>
              </a:lvl1pPr>
            </a:lstStyle>
            <a:p>
              <a:pPr/>
              <a:r>
                <a:t>支撑层</a:t>
              </a:r>
            </a:p>
          </p:txBody>
        </p:sp>
        <p:grpSp>
          <p:nvGrpSpPr>
            <p:cNvPr id="999" name="Group 999"/>
            <p:cNvGrpSpPr/>
            <p:nvPr/>
          </p:nvGrpSpPr>
          <p:grpSpPr>
            <a:xfrm>
              <a:off x="1674841" y="0"/>
              <a:ext cx="9889994" cy="520700"/>
              <a:chOff x="0" y="0"/>
              <a:chExt cx="9889992" cy="520700"/>
            </a:xfrm>
          </p:grpSpPr>
          <p:sp>
            <p:nvSpPr>
              <p:cNvPr id="991" name="Shape 991"/>
              <p:cNvSpPr/>
              <p:nvPr/>
            </p:nvSpPr>
            <p:spPr>
              <a:xfrm>
                <a:off x="0" y="6040"/>
                <a:ext cx="1421251"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注册发现</a:t>
                </a:r>
              </a:p>
            </p:txBody>
          </p:sp>
          <p:sp>
            <p:nvSpPr>
              <p:cNvPr id="992" name="Shape 992"/>
              <p:cNvSpPr/>
              <p:nvPr/>
            </p:nvSpPr>
            <p:spPr>
              <a:xfrm>
                <a:off x="8926358" y="12700"/>
                <a:ext cx="963635"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监控</a:t>
                </a:r>
              </a:p>
            </p:txBody>
          </p:sp>
          <p:sp>
            <p:nvSpPr>
              <p:cNvPr id="993" name="Shape 993"/>
              <p:cNvSpPr/>
              <p:nvPr/>
            </p:nvSpPr>
            <p:spPr>
              <a:xfrm>
                <a:off x="3909995" y="10863"/>
                <a:ext cx="1097603"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调用链</a:t>
                </a:r>
              </a:p>
            </p:txBody>
          </p:sp>
          <p:sp>
            <p:nvSpPr>
              <p:cNvPr id="994" name="Shape 994"/>
              <p:cNvSpPr/>
              <p:nvPr/>
            </p:nvSpPr>
            <p:spPr>
              <a:xfrm>
                <a:off x="6476531" y="12700"/>
                <a:ext cx="970603"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路由</a:t>
                </a:r>
              </a:p>
            </p:txBody>
          </p:sp>
          <p:sp>
            <p:nvSpPr>
              <p:cNvPr id="995" name="Shape 995"/>
              <p:cNvSpPr/>
              <p:nvPr/>
            </p:nvSpPr>
            <p:spPr>
              <a:xfrm>
                <a:off x="5034416" y="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授权认证</a:t>
                </a:r>
              </a:p>
            </p:txBody>
          </p:sp>
          <p:sp>
            <p:nvSpPr>
              <p:cNvPr id="996" name="Shape 996"/>
              <p:cNvSpPr/>
              <p:nvPr/>
            </p:nvSpPr>
            <p:spPr>
              <a:xfrm>
                <a:off x="7474346" y="1270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日志聚合</a:t>
                </a:r>
              </a:p>
            </p:txBody>
          </p:sp>
          <p:sp>
            <p:nvSpPr>
              <p:cNvPr id="997" name="Shape 997"/>
              <p:cNvSpPr/>
              <p:nvPr/>
            </p:nvSpPr>
            <p:spPr>
              <a:xfrm>
                <a:off x="2896023" y="6040"/>
                <a:ext cx="970602" cy="508001"/>
              </a:xfrm>
              <a:prstGeom prst="roundRect">
                <a:avLst>
                  <a:gd name="adj" fmla="val 32169"/>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容错</a:t>
                </a:r>
              </a:p>
            </p:txBody>
          </p:sp>
          <p:sp>
            <p:nvSpPr>
              <p:cNvPr id="998" name="Shape 998"/>
              <p:cNvSpPr/>
              <p:nvPr/>
            </p:nvSpPr>
            <p:spPr>
              <a:xfrm>
                <a:off x="1444136" y="573"/>
                <a:ext cx="1421252"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集中配置</a:t>
                </a:r>
              </a:p>
            </p:txBody>
          </p:sp>
        </p:grpSp>
      </p:grpSp>
      <p:sp>
        <p:nvSpPr>
          <p:cNvPr id="1001" name="Shape 1001"/>
          <p:cNvSpPr/>
          <p:nvPr/>
        </p:nvSpPr>
        <p:spPr>
          <a:xfrm>
            <a:off x="459147" y="3300742"/>
            <a:ext cx="1666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接入层</a:t>
            </a:r>
          </a:p>
        </p:txBody>
      </p:sp>
      <p:sp>
        <p:nvSpPr>
          <p:cNvPr id="1002" name="Shape 1002"/>
          <p:cNvSpPr/>
          <p:nvPr/>
        </p:nvSpPr>
        <p:spPr>
          <a:xfrm>
            <a:off x="9776700" y="2159862"/>
            <a:ext cx="2465739" cy="10311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3500"/>
            </a:pPr>
            <a:r>
              <a:t>交付流水线</a:t>
            </a:r>
          </a:p>
          <a:p>
            <a:pPr algn="ctr">
              <a:defRPr b="1" sz="3500"/>
            </a:pPr>
            <a:r>
              <a:t>与工程实践</a:t>
            </a: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04" name="Shape 1004"/>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005" name="Shape 1005"/>
          <p:cNvSpPr/>
          <p:nvPr/>
        </p:nvSpPr>
        <p:spPr>
          <a:xfrm>
            <a:off x="5113245" y="270380"/>
            <a:ext cx="2778309"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API网关</a:t>
            </a:r>
          </a:p>
        </p:txBody>
      </p:sp>
      <p:sp>
        <p:nvSpPr>
          <p:cNvPr id="1006" name="Shape 1006"/>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pic>
        <p:nvPicPr>
          <p:cNvPr id="1007" name="pasted-image.png"/>
          <p:cNvPicPr>
            <a:picLocks noChangeAspect="1"/>
          </p:cNvPicPr>
          <p:nvPr/>
        </p:nvPicPr>
        <p:blipFill>
          <a:blip r:embed="rId2">
            <a:extLst/>
          </a:blip>
          <a:stretch>
            <a:fillRect/>
          </a:stretch>
        </p:blipFill>
        <p:spPr>
          <a:xfrm>
            <a:off x="2026206" y="3731794"/>
            <a:ext cx="7869311" cy="4549768"/>
          </a:xfrm>
          <a:prstGeom prst="rect">
            <a:avLst/>
          </a:prstGeom>
          <a:ln w="12700">
            <a:miter lim="400000"/>
          </a:ln>
        </p:spPr>
      </p:pic>
      <p:grpSp>
        <p:nvGrpSpPr>
          <p:cNvPr id="1014" name="Group 1014"/>
          <p:cNvGrpSpPr/>
          <p:nvPr/>
        </p:nvGrpSpPr>
        <p:grpSpPr>
          <a:xfrm>
            <a:off x="2385892" y="2033809"/>
            <a:ext cx="7434345" cy="1220792"/>
            <a:chOff x="12068" y="0"/>
            <a:chExt cx="7434343" cy="1220790"/>
          </a:xfrm>
        </p:grpSpPr>
        <p:grpSp>
          <p:nvGrpSpPr>
            <p:cNvPr id="1011" name="Group 1011"/>
            <p:cNvGrpSpPr/>
            <p:nvPr/>
          </p:nvGrpSpPr>
          <p:grpSpPr>
            <a:xfrm>
              <a:off x="14519" y="695391"/>
              <a:ext cx="6136968" cy="525400"/>
              <a:chOff x="0" y="25400"/>
              <a:chExt cx="6136967" cy="525399"/>
            </a:xfrm>
          </p:grpSpPr>
          <p:sp>
            <p:nvSpPr>
              <p:cNvPr id="1008" name="Shape 1008"/>
              <p:cNvSpPr/>
              <p:nvPr/>
            </p:nvSpPr>
            <p:spPr>
              <a:xfrm>
                <a:off x="-1" y="38100"/>
                <a:ext cx="1844549" cy="500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8600" indent="-228600" algn="ctr">
                  <a:buSzPct val="100000"/>
                  <a:buChar char="■"/>
                  <a:defRPr sz="2900"/>
                </a:lvl1pPr>
              </a:lstStyle>
              <a:p>
                <a:pPr/>
                <a:r>
                  <a:t>流量限制</a:t>
                </a:r>
              </a:p>
            </p:txBody>
          </p:sp>
          <p:sp>
            <p:nvSpPr>
              <p:cNvPr id="1009" name="Shape 1009"/>
              <p:cNvSpPr/>
              <p:nvPr/>
            </p:nvSpPr>
            <p:spPr>
              <a:xfrm>
                <a:off x="2200752" y="50800"/>
                <a:ext cx="1844549" cy="500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8600" indent="-228600" algn="ctr">
                  <a:buSzPct val="100000"/>
                  <a:buChar char="■"/>
                  <a:defRPr sz="2900"/>
                </a:lvl1pPr>
              </a:lstStyle>
              <a:p>
                <a:pPr/>
                <a:r>
                  <a:t>调用统计</a:t>
                </a:r>
              </a:p>
            </p:txBody>
          </p:sp>
          <p:sp>
            <p:nvSpPr>
              <p:cNvPr id="1010" name="Shape 1010"/>
              <p:cNvSpPr/>
              <p:nvPr/>
            </p:nvSpPr>
            <p:spPr>
              <a:xfrm>
                <a:off x="4292419" y="25400"/>
                <a:ext cx="1844549" cy="500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8600" indent="-228600" algn="ctr">
                  <a:buSzPct val="100000"/>
                  <a:buChar char="■"/>
                  <a:defRPr sz="2900"/>
                </a:lvl1pPr>
              </a:lstStyle>
              <a:p>
                <a:pPr/>
                <a:r>
                  <a:t>安全认证</a:t>
                </a:r>
              </a:p>
            </p:txBody>
          </p:sp>
        </p:grpSp>
        <p:sp>
          <p:nvSpPr>
            <p:cNvPr id="1012" name="Shape 1012"/>
            <p:cNvSpPr/>
            <p:nvPr/>
          </p:nvSpPr>
          <p:spPr>
            <a:xfrm>
              <a:off x="12068" y="0"/>
              <a:ext cx="5159249" cy="500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8600" indent="-228600" algn="ctr">
                <a:buSzPct val="100000"/>
                <a:buChar char="■"/>
                <a:defRPr sz="2900"/>
              </a:lvl1pPr>
            </a:lstStyle>
            <a:p>
              <a:pPr/>
              <a:r>
                <a:t>提供集中接口，封装内部变化</a:t>
              </a:r>
            </a:p>
          </p:txBody>
        </p:sp>
        <p:sp>
          <p:nvSpPr>
            <p:cNvPr id="1013" name="Shape 1013"/>
            <p:cNvSpPr/>
            <p:nvPr/>
          </p:nvSpPr>
          <p:spPr>
            <a:xfrm>
              <a:off x="5601864" y="-1"/>
              <a:ext cx="1844549" cy="50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8600" indent="-228600" algn="ctr">
                <a:buSzPct val="100000"/>
                <a:buChar char="■"/>
                <a:defRPr sz="2900"/>
              </a:lvl1pPr>
            </a:lstStyle>
            <a:p>
              <a:pPr/>
              <a:r>
                <a:t>协议转换</a:t>
              </a:r>
            </a:p>
          </p:txBody>
        </p:sp>
      </p:gr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16" name="Shape 1016"/>
          <p:cNvSpPr/>
          <p:nvPr/>
        </p:nvSpPr>
        <p:spPr>
          <a:xfrm>
            <a:off x="90076" y="4041407"/>
            <a:ext cx="9210029" cy="1621120"/>
          </a:xfrm>
          <a:prstGeom prst="rect">
            <a:avLst/>
          </a:prstGeom>
          <a:solidFill>
            <a:srgbClr val="FFFFFF"/>
          </a:solidFill>
          <a:ln w="63500">
            <a:solidFill>
              <a:srgbClr val="D93F2A"/>
            </a:solidFill>
            <a:custDash>
              <a:ds d="200000" sp="200000"/>
            </a:custDash>
            <a:miter lim="400000"/>
          </a:ln>
        </p:spPr>
        <p:txBody>
          <a:bodyPr lIns="65023" tIns="65023" rIns="65023" bIns="65023" anchor="ctr"/>
          <a:lstStyle/>
          <a:p>
            <a:pPr/>
          </a:p>
        </p:txBody>
      </p:sp>
      <p:sp>
        <p:nvSpPr>
          <p:cNvPr id="1017" name="Shape 1017"/>
          <p:cNvSpPr/>
          <p:nvPr/>
        </p:nvSpPr>
        <p:spPr>
          <a:xfrm>
            <a:off x="3675125" y="270380"/>
            <a:ext cx="5654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微服务生态系统</a:t>
            </a:r>
          </a:p>
        </p:txBody>
      </p:sp>
      <p:sp>
        <p:nvSpPr>
          <p:cNvPr id="1018" name="Shape 1018"/>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19" name="Shape 1019"/>
          <p:cNvSpPr/>
          <p:nvPr/>
        </p:nvSpPr>
        <p:spPr>
          <a:xfrm>
            <a:off x="3119285" y="3266644"/>
            <a:ext cx="6212570" cy="690643"/>
          </a:xfrm>
          <a:prstGeom prst="roundRect">
            <a:avLst>
              <a:gd name="adj" fmla="val 27583"/>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2500">
                <a:solidFill>
                  <a:srgbClr val="FFFFFF"/>
                </a:solidFill>
              </a:defRPr>
            </a:lvl1pPr>
          </a:lstStyle>
          <a:p>
            <a:pPr/>
            <a:r>
              <a:t>API网关/Edge Service</a:t>
            </a:r>
          </a:p>
        </p:txBody>
      </p:sp>
      <p:sp>
        <p:nvSpPr>
          <p:cNvPr id="1020" name="Shape 1020"/>
          <p:cNvSpPr/>
          <p:nvPr/>
        </p:nvSpPr>
        <p:spPr>
          <a:xfrm>
            <a:off x="6627197" y="5043724"/>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021" name="Shape 1021"/>
          <p:cNvSpPr/>
          <p:nvPr/>
        </p:nvSpPr>
        <p:spPr>
          <a:xfrm>
            <a:off x="5787307" y="5054687"/>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022" name="Shape 1022"/>
          <p:cNvSpPr/>
          <p:nvPr/>
        </p:nvSpPr>
        <p:spPr>
          <a:xfrm>
            <a:off x="4947380" y="5065650"/>
            <a:ext cx="438504" cy="438504"/>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1023" name="Shape 1023"/>
          <p:cNvSpPr/>
          <p:nvPr/>
        </p:nvSpPr>
        <p:spPr>
          <a:xfrm>
            <a:off x="5787307" y="418761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024" name="Shape 1024"/>
          <p:cNvSpPr/>
          <p:nvPr/>
        </p:nvSpPr>
        <p:spPr>
          <a:xfrm>
            <a:off x="8176406" y="5044013"/>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025" name="Shape 1025"/>
          <p:cNvSpPr/>
          <p:nvPr/>
        </p:nvSpPr>
        <p:spPr>
          <a:xfrm>
            <a:off x="7369366" y="5033051"/>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026" name="Shape 1026"/>
          <p:cNvSpPr/>
          <p:nvPr/>
        </p:nvSpPr>
        <p:spPr>
          <a:xfrm>
            <a:off x="7369366" y="4176945"/>
            <a:ext cx="438504" cy="438505"/>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1027" name="Shape 1027"/>
          <p:cNvSpPr/>
          <p:nvPr/>
        </p:nvSpPr>
        <p:spPr>
          <a:xfrm>
            <a:off x="6217650" y="4678923"/>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028" name="Shape 1028"/>
          <p:cNvSpPr/>
          <p:nvPr/>
        </p:nvSpPr>
        <p:spPr>
          <a:xfrm>
            <a:off x="5993840" y="4731201"/>
            <a:ext cx="1" cy="2415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029" name="Shape 1029"/>
          <p:cNvSpPr/>
          <p:nvPr/>
        </p:nvSpPr>
        <p:spPr>
          <a:xfrm>
            <a:off x="7590782" y="4718501"/>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030" name="Shape 1030"/>
          <p:cNvSpPr/>
          <p:nvPr/>
        </p:nvSpPr>
        <p:spPr>
          <a:xfrm>
            <a:off x="7756081" y="4715265"/>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031" name="Shape 1031"/>
          <p:cNvSpPr/>
          <p:nvPr/>
        </p:nvSpPr>
        <p:spPr>
          <a:xfrm flipV="1">
            <a:off x="7025376" y="4689346"/>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032" name="Shape 1032"/>
          <p:cNvSpPr/>
          <p:nvPr/>
        </p:nvSpPr>
        <p:spPr>
          <a:xfrm flipV="1">
            <a:off x="5351473" y="4656532"/>
            <a:ext cx="410521"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033" name="Shape 1033"/>
          <p:cNvSpPr/>
          <p:nvPr/>
        </p:nvSpPr>
        <p:spPr>
          <a:xfrm>
            <a:off x="3132973" y="4878649"/>
            <a:ext cx="5601801" cy="1"/>
          </a:xfrm>
          <a:prstGeom prst="line">
            <a:avLst/>
          </a:prstGeom>
          <a:ln w="25400">
            <a:solidFill>
              <a:schemeClr val="accent1"/>
            </a:solidFill>
            <a:custDash>
              <a:ds d="600000" sp="600000"/>
            </a:custDash>
            <a:miter lim="400000"/>
          </a:ln>
        </p:spPr>
        <p:txBody>
          <a:bodyPr lIns="65023" tIns="65023" rIns="65023" bIns="65023"/>
          <a:lstStyle/>
          <a:p>
            <a:pPr>
              <a:defRPr sz="1600">
                <a:latin typeface="+mn-lt"/>
                <a:ea typeface="+mn-ea"/>
                <a:cs typeface="+mn-cs"/>
                <a:sym typeface="Helvetica"/>
              </a:defRPr>
            </a:pPr>
          </a:p>
        </p:txBody>
      </p:sp>
      <p:sp>
        <p:nvSpPr>
          <p:cNvPr id="1034" name="Shape 1034"/>
          <p:cNvSpPr/>
          <p:nvPr/>
        </p:nvSpPr>
        <p:spPr>
          <a:xfrm>
            <a:off x="383930" y="6910068"/>
            <a:ext cx="2174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基础设施</a:t>
            </a:r>
          </a:p>
        </p:txBody>
      </p:sp>
      <p:sp>
        <p:nvSpPr>
          <p:cNvPr id="1035" name="Shape 1035"/>
          <p:cNvSpPr/>
          <p:nvPr/>
        </p:nvSpPr>
        <p:spPr>
          <a:xfrm>
            <a:off x="363625" y="4240782"/>
            <a:ext cx="1781594" cy="124218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4000"/>
            </a:pPr>
            <a:r>
              <a:t>业务层</a:t>
            </a:r>
          </a:p>
          <a:p>
            <a:pPr algn="ctr">
              <a:defRPr b="1" sz="1900"/>
            </a:pPr>
            <a:r>
              <a:t>    - 聚合服务</a:t>
            </a:r>
          </a:p>
          <a:p>
            <a:pPr algn="ctr">
              <a:defRPr b="1" sz="1900"/>
            </a:pPr>
            <a:r>
              <a:t>    - 基础服务</a:t>
            </a:r>
          </a:p>
        </p:txBody>
      </p:sp>
      <p:sp>
        <p:nvSpPr>
          <p:cNvPr id="1036" name="Shape 1036"/>
          <p:cNvSpPr/>
          <p:nvPr/>
        </p:nvSpPr>
        <p:spPr>
          <a:xfrm>
            <a:off x="9776700" y="2159862"/>
            <a:ext cx="2465739" cy="10311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3500"/>
            </a:pPr>
            <a:r>
              <a:t>交付流水线</a:t>
            </a:r>
          </a:p>
          <a:p>
            <a:pPr algn="ctr">
              <a:defRPr b="1" sz="3500"/>
            </a:pPr>
            <a:r>
              <a:t>与工程实践</a:t>
            </a:r>
          </a:p>
        </p:txBody>
      </p:sp>
      <p:sp>
        <p:nvSpPr>
          <p:cNvPr id="1037" name="Shape 1037"/>
          <p:cNvSpPr/>
          <p:nvPr/>
        </p:nvSpPr>
        <p:spPr>
          <a:xfrm>
            <a:off x="4954047" y="506607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038" name="Shape 1038"/>
          <p:cNvSpPr/>
          <p:nvPr/>
        </p:nvSpPr>
        <p:spPr>
          <a:xfrm>
            <a:off x="4114158" y="5077042"/>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039" name="Shape 1039"/>
          <p:cNvSpPr/>
          <p:nvPr/>
        </p:nvSpPr>
        <p:spPr>
          <a:xfrm>
            <a:off x="3274230" y="5088004"/>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040" name="Shape 1040"/>
          <p:cNvSpPr/>
          <p:nvPr/>
        </p:nvSpPr>
        <p:spPr>
          <a:xfrm>
            <a:off x="4114158" y="4209974"/>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041" name="Shape 1041"/>
          <p:cNvSpPr/>
          <p:nvPr/>
        </p:nvSpPr>
        <p:spPr>
          <a:xfrm>
            <a:off x="4544501" y="4701278"/>
            <a:ext cx="445555"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042" name="Shape 1042"/>
          <p:cNvSpPr/>
          <p:nvPr/>
        </p:nvSpPr>
        <p:spPr>
          <a:xfrm>
            <a:off x="4307991" y="4740856"/>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043" name="Shape 1043"/>
          <p:cNvSpPr/>
          <p:nvPr/>
        </p:nvSpPr>
        <p:spPr>
          <a:xfrm flipV="1">
            <a:off x="3678324" y="4678887"/>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grpSp>
        <p:nvGrpSpPr>
          <p:cNvPr id="1046" name="Group 1046"/>
          <p:cNvGrpSpPr/>
          <p:nvPr/>
        </p:nvGrpSpPr>
        <p:grpSpPr>
          <a:xfrm>
            <a:off x="2705228" y="6648339"/>
            <a:ext cx="9889994" cy="1205269"/>
            <a:chOff x="0" y="0"/>
            <a:chExt cx="9889992" cy="1205268"/>
          </a:xfrm>
        </p:grpSpPr>
        <p:sp>
          <p:nvSpPr>
            <p:cNvPr id="1044" name="Shape 1044"/>
            <p:cNvSpPr/>
            <p:nvPr/>
          </p:nvSpPr>
          <p:spPr>
            <a:xfrm>
              <a:off x="0" y="0"/>
              <a:ext cx="9889993" cy="1205269"/>
            </a:xfrm>
            <a:prstGeom prst="roundRect">
              <a:avLst>
                <a:gd name="adj" fmla="val 16574"/>
              </a:avLst>
            </a:prstGeom>
            <a:solidFill>
              <a:schemeClr val="accent4">
                <a:satOff val="-1335"/>
                <a:lumOff val="-10274"/>
              </a:schemeClr>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900">
                  <a:solidFill>
                    <a:srgbClr val="FFFFFF"/>
                  </a:solidFill>
                </a:defRPr>
              </a:pPr>
              <a:r>
                <a:t>CaaS/PaaS</a:t>
              </a:r>
            </a:p>
            <a:p>
              <a:pPr algn="ctr">
                <a:defRPr sz="2900">
                  <a:solidFill>
                    <a:srgbClr val="FFFFFF"/>
                  </a:solidFill>
                </a:defRPr>
              </a:pPr>
              <a:r>
                <a:t>IaaS</a:t>
              </a:r>
            </a:p>
          </p:txBody>
        </p:sp>
        <p:sp>
          <p:nvSpPr>
            <p:cNvPr id="1045" name="Shape 1045"/>
            <p:cNvSpPr/>
            <p:nvPr/>
          </p:nvSpPr>
          <p:spPr>
            <a:xfrm>
              <a:off x="52122" y="625759"/>
              <a:ext cx="9785749" cy="1"/>
            </a:xfrm>
            <a:prstGeom prst="line">
              <a:avLst/>
            </a:prstGeom>
            <a:noFill/>
            <a:ln w="38100" cap="flat">
              <a:solidFill>
                <a:schemeClr val="accent1">
                  <a:lumOff val="11862"/>
                </a:schemeClr>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047" name="Shape 1047"/>
          <p:cNvSpPr/>
          <p:nvPr/>
        </p:nvSpPr>
        <p:spPr>
          <a:xfrm>
            <a:off x="9475571" y="3259964"/>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微</a:t>
            </a:r>
          </a:p>
          <a:p>
            <a:pPr algn="ctr">
              <a:defRPr sz="2500">
                <a:solidFill>
                  <a:srgbClr val="FFFFFF"/>
                </a:solidFill>
              </a:defRPr>
            </a:pPr>
            <a:r>
              <a:t>服</a:t>
            </a:r>
          </a:p>
          <a:p>
            <a:pPr algn="ctr">
              <a:defRPr sz="2500">
                <a:solidFill>
                  <a:srgbClr val="FFFFFF"/>
                </a:solidFill>
              </a:defRPr>
            </a:pPr>
            <a:r>
              <a:t>务</a:t>
            </a:r>
          </a:p>
          <a:p>
            <a:pPr algn="ctr">
              <a:defRPr sz="2500">
                <a:solidFill>
                  <a:srgbClr val="FFFFFF"/>
                </a:solidFill>
              </a:defRPr>
            </a:pPr>
            <a:r>
              <a:t>开发框架</a:t>
            </a:r>
          </a:p>
        </p:txBody>
      </p:sp>
      <p:sp>
        <p:nvSpPr>
          <p:cNvPr id="1048" name="Shape 1048"/>
          <p:cNvSpPr/>
          <p:nvPr/>
        </p:nvSpPr>
        <p:spPr>
          <a:xfrm>
            <a:off x="11633706" y="3259964"/>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lvl1pPr algn="ctr">
              <a:defRPr sz="2500">
                <a:solidFill>
                  <a:srgbClr val="FFFFFF"/>
                </a:solidFill>
              </a:defRPr>
            </a:lvl1pPr>
          </a:lstStyle>
          <a:p>
            <a:pPr/>
            <a:r>
              <a:t>工程实践与规范</a:t>
            </a:r>
          </a:p>
        </p:txBody>
      </p:sp>
      <p:sp>
        <p:nvSpPr>
          <p:cNvPr id="1049" name="Shape 1049"/>
          <p:cNvSpPr/>
          <p:nvPr/>
        </p:nvSpPr>
        <p:spPr>
          <a:xfrm>
            <a:off x="10197924" y="3235322"/>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持续交</a:t>
            </a:r>
          </a:p>
          <a:p>
            <a:pPr algn="ctr">
              <a:defRPr sz="2500">
                <a:solidFill>
                  <a:srgbClr val="FFFFFF"/>
                </a:solidFill>
              </a:defRPr>
            </a:pPr>
            <a:r>
              <a:t>付流水线</a:t>
            </a:r>
          </a:p>
        </p:txBody>
      </p:sp>
      <p:sp>
        <p:nvSpPr>
          <p:cNvPr id="1050" name="Shape 1050"/>
          <p:cNvSpPr/>
          <p:nvPr/>
        </p:nvSpPr>
        <p:spPr>
          <a:xfrm>
            <a:off x="10919287" y="3235322"/>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端</a:t>
            </a:r>
          </a:p>
          <a:p>
            <a:pPr algn="ctr">
              <a:defRPr sz="2500">
                <a:solidFill>
                  <a:srgbClr val="FFFFFF"/>
                </a:solidFill>
              </a:defRPr>
            </a:pPr>
            <a:r>
              <a:t>到端的工具链</a:t>
            </a:r>
          </a:p>
        </p:txBody>
      </p:sp>
      <p:grpSp>
        <p:nvGrpSpPr>
          <p:cNvPr id="1061" name="Group 1061"/>
          <p:cNvGrpSpPr/>
          <p:nvPr/>
        </p:nvGrpSpPr>
        <p:grpSpPr>
          <a:xfrm>
            <a:off x="402309" y="5906883"/>
            <a:ext cx="12146448" cy="635510"/>
            <a:chOff x="-581613" y="-57404"/>
            <a:chExt cx="12146447" cy="635508"/>
          </a:xfrm>
        </p:grpSpPr>
        <p:sp>
          <p:nvSpPr>
            <p:cNvPr id="1051" name="Shape 1051"/>
            <p:cNvSpPr/>
            <p:nvPr/>
          </p:nvSpPr>
          <p:spPr>
            <a:xfrm>
              <a:off x="-581614" y="-57405"/>
              <a:ext cx="1666749" cy="635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4000"/>
              </a:lvl1pPr>
            </a:lstStyle>
            <a:p>
              <a:pPr/>
              <a:r>
                <a:t>支撑层</a:t>
              </a:r>
            </a:p>
          </p:txBody>
        </p:sp>
        <p:grpSp>
          <p:nvGrpSpPr>
            <p:cNvPr id="1060" name="Group 1060"/>
            <p:cNvGrpSpPr/>
            <p:nvPr/>
          </p:nvGrpSpPr>
          <p:grpSpPr>
            <a:xfrm>
              <a:off x="1674841" y="0"/>
              <a:ext cx="9889994" cy="520700"/>
              <a:chOff x="0" y="0"/>
              <a:chExt cx="9889992" cy="520700"/>
            </a:xfrm>
          </p:grpSpPr>
          <p:sp>
            <p:nvSpPr>
              <p:cNvPr id="1052" name="Shape 1052"/>
              <p:cNvSpPr/>
              <p:nvPr/>
            </p:nvSpPr>
            <p:spPr>
              <a:xfrm>
                <a:off x="0" y="6040"/>
                <a:ext cx="1421251"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注册发现</a:t>
                </a:r>
              </a:p>
            </p:txBody>
          </p:sp>
          <p:sp>
            <p:nvSpPr>
              <p:cNvPr id="1053" name="Shape 1053"/>
              <p:cNvSpPr/>
              <p:nvPr/>
            </p:nvSpPr>
            <p:spPr>
              <a:xfrm>
                <a:off x="8926358" y="12700"/>
                <a:ext cx="963635"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监控</a:t>
                </a:r>
              </a:p>
            </p:txBody>
          </p:sp>
          <p:sp>
            <p:nvSpPr>
              <p:cNvPr id="1054" name="Shape 1054"/>
              <p:cNvSpPr/>
              <p:nvPr/>
            </p:nvSpPr>
            <p:spPr>
              <a:xfrm>
                <a:off x="3909995" y="10863"/>
                <a:ext cx="1097603"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调用链</a:t>
                </a:r>
              </a:p>
            </p:txBody>
          </p:sp>
          <p:sp>
            <p:nvSpPr>
              <p:cNvPr id="1055" name="Shape 1055"/>
              <p:cNvSpPr/>
              <p:nvPr/>
            </p:nvSpPr>
            <p:spPr>
              <a:xfrm>
                <a:off x="6476531" y="12700"/>
                <a:ext cx="970603"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路由</a:t>
                </a:r>
              </a:p>
            </p:txBody>
          </p:sp>
          <p:sp>
            <p:nvSpPr>
              <p:cNvPr id="1056" name="Shape 1056"/>
              <p:cNvSpPr/>
              <p:nvPr/>
            </p:nvSpPr>
            <p:spPr>
              <a:xfrm>
                <a:off x="5034416" y="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授权认证</a:t>
                </a:r>
              </a:p>
            </p:txBody>
          </p:sp>
          <p:sp>
            <p:nvSpPr>
              <p:cNvPr id="1057" name="Shape 1057"/>
              <p:cNvSpPr/>
              <p:nvPr/>
            </p:nvSpPr>
            <p:spPr>
              <a:xfrm>
                <a:off x="7474346" y="1270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日志聚合</a:t>
                </a:r>
              </a:p>
            </p:txBody>
          </p:sp>
          <p:sp>
            <p:nvSpPr>
              <p:cNvPr id="1058" name="Shape 1058"/>
              <p:cNvSpPr/>
              <p:nvPr/>
            </p:nvSpPr>
            <p:spPr>
              <a:xfrm>
                <a:off x="2896023" y="6040"/>
                <a:ext cx="970602" cy="508001"/>
              </a:xfrm>
              <a:prstGeom prst="roundRect">
                <a:avLst>
                  <a:gd name="adj" fmla="val 32169"/>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lvl1pPr>
              </a:lstStyle>
              <a:p>
                <a:pPr/>
                <a:r>
                  <a:t>容错</a:t>
                </a:r>
              </a:p>
            </p:txBody>
          </p:sp>
          <p:sp>
            <p:nvSpPr>
              <p:cNvPr id="1059" name="Shape 1059"/>
              <p:cNvSpPr/>
              <p:nvPr/>
            </p:nvSpPr>
            <p:spPr>
              <a:xfrm>
                <a:off x="1444136" y="573"/>
                <a:ext cx="1421252"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集中配置</a:t>
                </a:r>
              </a:p>
            </p:txBody>
          </p:sp>
        </p:grpSp>
      </p:grpSp>
      <p:sp>
        <p:nvSpPr>
          <p:cNvPr id="1062" name="Shape 1062"/>
          <p:cNvSpPr/>
          <p:nvPr/>
        </p:nvSpPr>
        <p:spPr>
          <a:xfrm>
            <a:off x="370802" y="3299609"/>
            <a:ext cx="1666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接入层</a:t>
            </a:r>
          </a:p>
        </p:txBody>
      </p:sp>
      <p:grpSp>
        <p:nvGrpSpPr>
          <p:cNvPr id="1066" name="Group 1066"/>
          <p:cNvGrpSpPr/>
          <p:nvPr/>
        </p:nvGrpSpPr>
        <p:grpSpPr>
          <a:xfrm>
            <a:off x="5385706" y="2230574"/>
            <a:ext cx="1096335" cy="676284"/>
            <a:chOff x="548166" y="0"/>
            <a:chExt cx="1096333" cy="676283"/>
          </a:xfrm>
        </p:grpSpPr>
        <p:sp>
          <p:nvSpPr>
            <p:cNvPr id="1063" name="Shape 1063"/>
            <p:cNvSpPr/>
            <p:nvPr/>
          </p:nvSpPr>
          <p:spPr>
            <a:xfrm flipH="1">
              <a:off x="1096333"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64" name="Shape 1064"/>
            <p:cNvSpPr/>
            <p:nvPr/>
          </p:nvSpPr>
          <p:spPr>
            <a:xfrm flipH="1">
              <a:off x="548166"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65" name="Shape 1065"/>
            <p:cNvSpPr/>
            <p:nvPr/>
          </p:nvSpPr>
          <p:spPr>
            <a:xfrm>
              <a:off x="1644500"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68" name="Shape 1068"/>
          <p:cNvSpPr/>
          <p:nvPr/>
        </p:nvSpPr>
        <p:spPr>
          <a:xfrm>
            <a:off x="3830068" y="270380"/>
            <a:ext cx="5344664"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服务设计(拆分)</a:t>
            </a:r>
          </a:p>
        </p:txBody>
      </p:sp>
      <p:sp>
        <p:nvSpPr>
          <p:cNvPr id="1069" name="Shape 1069"/>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70" name="Shape 1070"/>
          <p:cNvSpPr/>
          <p:nvPr/>
        </p:nvSpPr>
        <p:spPr>
          <a:xfrm>
            <a:off x="1214833" y="3281425"/>
            <a:ext cx="3505484" cy="319075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228599" indent="-228599">
              <a:buSzPct val="100000"/>
              <a:buChar char="■"/>
              <a:defRPr sz="3000"/>
            </a:pPr>
            <a:r>
              <a:t>面向对象分析</a:t>
            </a:r>
            <a:br/>
          </a:p>
          <a:p>
            <a:pPr marL="228599" indent="-228599">
              <a:buSzPct val="100000"/>
              <a:buChar char="■"/>
              <a:defRPr sz="3000"/>
            </a:pPr>
            <a:r>
              <a:t>可重用的逻辑</a:t>
            </a:r>
          </a:p>
          <a:p>
            <a:pPr marL="228599" indent="-228599">
              <a:buSzPct val="100000"/>
              <a:buChar char="■"/>
              <a:defRPr sz="3000"/>
            </a:pPr>
          </a:p>
          <a:p>
            <a:pPr marL="228599" indent="-228599">
              <a:buSzPct val="100000"/>
              <a:buChar char="■"/>
              <a:defRPr sz="3000"/>
            </a:pPr>
            <a:r>
              <a:t>资源密集型的业务</a:t>
            </a:r>
          </a:p>
          <a:p>
            <a:pPr>
              <a:defRPr sz="3000"/>
            </a:pPr>
          </a:p>
          <a:p>
            <a:pPr marL="228600" indent="-228600">
              <a:buSzPct val="100000"/>
              <a:buChar char="■"/>
              <a:defRPr sz="3000"/>
            </a:pPr>
            <a:r>
              <a:t>领域驱动设计</a:t>
            </a:r>
          </a:p>
        </p:txBody>
      </p:sp>
      <p:pic>
        <p:nvPicPr>
          <p:cNvPr id="1071" name="pasted-image.png"/>
          <p:cNvPicPr>
            <a:picLocks noChangeAspect="1"/>
          </p:cNvPicPr>
          <p:nvPr/>
        </p:nvPicPr>
        <p:blipFill>
          <a:blip r:embed="rId2">
            <a:extLst/>
          </a:blip>
          <a:stretch>
            <a:fillRect/>
          </a:stretch>
        </p:blipFill>
        <p:spPr>
          <a:xfrm>
            <a:off x="4934220" y="2733391"/>
            <a:ext cx="7485708" cy="4924133"/>
          </a:xfrm>
          <a:prstGeom prst="rect">
            <a:avLst/>
          </a:prstGeom>
          <a:ln w="12700">
            <a:miter lim="400000"/>
          </a:ln>
        </p:spPr>
      </p:pic>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73" name="Shape 1073"/>
          <p:cNvSpPr/>
          <p:nvPr/>
        </p:nvSpPr>
        <p:spPr>
          <a:xfrm>
            <a:off x="4068825" y="270380"/>
            <a:ext cx="48671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基础服务实现</a:t>
            </a:r>
          </a:p>
        </p:txBody>
      </p:sp>
      <p:sp>
        <p:nvSpPr>
          <p:cNvPr id="1074" name="Shape 1074"/>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75" name="Shape 1075"/>
          <p:cNvSpPr/>
          <p:nvPr/>
        </p:nvSpPr>
        <p:spPr>
          <a:xfrm>
            <a:off x="2581543" y="8738573"/>
            <a:ext cx="6729287"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u="sng">
                <a:solidFill>
                  <a:srgbClr val="0000FF"/>
                </a:solidFill>
                <a:uFill>
                  <a:solidFill>
                    <a:srgbClr val="0000FF"/>
                  </a:solidFill>
                </a:uFill>
                <a:hlinkClick r:id="rId2"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 invalidUrl="" action="" tgtFrame="" tooltip="" history="1" highlightClick="0" endSnd="0"/>
              </a:rPr>
              <a:t>https://github.com/mfornos/awesome-microservices</a:t>
            </a:r>
          </a:p>
        </p:txBody>
      </p:sp>
      <p:grpSp>
        <p:nvGrpSpPr>
          <p:cNvPr id="1079" name="Group 1079"/>
          <p:cNvGrpSpPr/>
          <p:nvPr/>
        </p:nvGrpSpPr>
        <p:grpSpPr>
          <a:xfrm>
            <a:off x="1122980" y="1625080"/>
            <a:ext cx="8094168" cy="4192734"/>
            <a:chOff x="0" y="0"/>
            <a:chExt cx="8094167" cy="4192733"/>
          </a:xfrm>
        </p:grpSpPr>
        <p:sp>
          <p:nvSpPr>
            <p:cNvPr id="1076" name="Shape 1076"/>
            <p:cNvSpPr/>
            <p:nvPr/>
          </p:nvSpPr>
          <p:spPr>
            <a:xfrm>
              <a:off x="0" y="345202"/>
              <a:ext cx="8094168" cy="3847532"/>
            </a:xfrm>
            <a:prstGeom prst="rect">
              <a:avLst/>
            </a:prstGeom>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1077" name="pasted-image.png"/>
            <p:cNvPicPr>
              <a:picLocks noChangeAspect="1"/>
            </p:cNvPicPr>
            <p:nvPr/>
          </p:nvPicPr>
          <p:blipFill>
            <a:blip r:embed="rId3">
              <a:extLst/>
            </a:blip>
            <a:stretch>
              <a:fillRect/>
            </a:stretch>
          </p:blipFill>
          <p:spPr>
            <a:xfrm>
              <a:off x="883" y="384786"/>
              <a:ext cx="7913591" cy="3699637"/>
            </a:xfrm>
            <a:prstGeom prst="rect">
              <a:avLst/>
            </a:prstGeom>
            <a:ln w="12700" cap="flat">
              <a:noFill/>
              <a:miter lim="400000"/>
            </a:ln>
            <a:effectLst/>
          </p:spPr>
        </p:pic>
        <p:sp>
          <p:nvSpPr>
            <p:cNvPr id="1078" name="Shape 1078"/>
            <p:cNvSpPr/>
            <p:nvPr/>
          </p:nvSpPr>
          <p:spPr>
            <a:xfrm>
              <a:off x="177800" y="0"/>
              <a:ext cx="1270001" cy="688491"/>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a:solidFill>
                    <a:srgbClr val="FFFFFF"/>
                  </a:solidFill>
                </a:defRPr>
              </a:lvl1pPr>
            </a:lstStyle>
            <a:p>
              <a:pPr/>
              <a:r>
                <a:t>Node.js</a:t>
              </a:r>
            </a:p>
          </p:txBody>
        </p:sp>
      </p:grpSp>
      <p:grpSp>
        <p:nvGrpSpPr>
          <p:cNvPr id="1084" name="Group 1084"/>
          <p:cNvGrpSpPr/>
          <p:nvPr/>
        </p:nvGrpSpPr>
        <p:grpSpPr>
          <a:xfrm>
            <a:off x="3090846" y="3822590"/>
            <a:ext cx="9937635" cy="4619046"/>
            <a:chOff x="0" y="0"/>
            <a:chExt cx="9937633" cy="4619045"/>
          </a:xfrm>
        </p:grpSpPr>
        <p:grpSp>
          <p:nvGrpSpPr>
            <p:cNvPr id="1082" name="Group 1082"/>
            <p:cNvGrpSpPr/>
            <p:nvPr/>
          </p:nvGrpSpPr>
          <p:grpSpPr>
            <a:xfrm>
              <a:off x="0" y="349698"/>
              <a:ext cx="9937634" cy="4269348"/>
              <a:chOff x="0" y="0"/>
              <a:chExt cx="9937633" cy="4269346"/>
            </a:xfrm>
          </p:grpSpPr>
          <p:sp>
            <p:nvSpPr>
              <p:cNvPr id="1080" name="Shape 1080"/>
              <p:cNvSpPr/>
              <p:nvPr/>
            </p:nvSpPr>
            <p:spPr>
              <a:xfrm>
                <a:off x="0" y="0"/>
                <a:ext cx="9937634" cy="4269347"/>
              </a:xfrm>
              <a:prstGeom prst="rect">
                <a:avLst/>
              </a:prstGeom>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1081" name="pasted-image.png"/>
              <p:cNvPicPr>
                <a:picLocks noChangeAspect="1"/>
              </p:cNvPicPr>
              <p:nvPr/>
            </p:nvPicPr>
            <p:blipFill>
              <a:blip r:embed="rId4">
                <a:extLst/>
              </a:blip>
              <a:stretch>
                <a:fillRect/>
              </a:stretch>
            </p:blipFill>
            <p:spPr>
              <a:xfrm>
                <a:off x="195722" y="107743"/>
                <a:ext cx="9520790" cy="4003060"/>
              </a:xfrm>
              <a:prstGeom prst="rect">
                <a:avLst/>
              </a:prstGeom>
              <a:ln w="12700" cap="flat">
                <a:noFill/>
                <a:miter lim="400000"/>
              </a:ln>
              <a:effectLst/>
            </p:spPr>
          </p:pic>
        </p:grpSp>
        <p:sp>
          <p:nvSpPr>
            <p:cNvPr id="1083" name="Shape 1083"/>
            <p:cNvSpPr/>
            <p:nvPr/>
          </p:nvSpPr>
          <p:spPr>
            <a:xfrm>
              <a:off x="340998" y="0"/>
              <a:ext cx="1270001" cy="688491"/>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a:solidFill>
                    <a:srgbClr val="FFFFFF"/>
                  </a:solidFill>
                </a:defRPr>
              </a:lvl1pPr>
            </a:lstStyle>
            <a:p>
              <a:pPr/>
              <a:r>
                <a:t>Java</a:t>
              </a:r>
            </a:p>
          </p:txBody>
        </p:sp>
      </p:gr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 name="Shape 243"/>
          <p:cNvSpPr/>
          <p:nvPr/>
        </p:nvSpPr>
        <p:spPr>
          <a:xfrm>
            <a:off x="3246438" y="4329176"/>
            <a:ext cx="6511923"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Why microservices?</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86" name="Shape 1086"/>
          <p:cNvSpPr/>
          <p:nvPr/>
        </p:nvSpPr>
        <p:spPr>
          <a:xfrm>
            <a:off x="4068825" y="270380"/>
            <a:ext cx="48671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聚合服务实现</a:t>
            </a:r>
          </a:p>
        </p:txBody>
      </p:sp>
      <p:sp>
        <p:nvSpPr>
          <p:cNvPr id="1087" name="Shape 1087"/>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pic>
        <p:nvPicPr>
          <p:cNvPr id="1088" name="pasted-image.png"/>
          <p:cNvPicPr>
            <a:picLocks noChangeAspect="1"/>
          </p:cNvPicPr>
          <p:nvPr/>
        </p:nvPicPr>
        <p:blipFill>
          <a:blip r:embed="rId2">
            <a:extLst/>
          </a:blip>
          <a:stretch>
            <a:fillRect/>
          </a:stretch>
        </p:blipFill>
        <p:spPr>
          <a:xfrm>
            <a:off x="1204766" y="2067647"/>
            <a:ext cx="3302001" cy="1702595"/>
          </a:xfrm>
          <a:prstGeom prst="rect">
            <a:avLst/>
          </a:prstGeom>
          <a:ln w="12700">
            <a:miter lim="400000"/>
          </a:ln>
        </p:spPr>
      </p:pic>
      <p:pic>
        <p:nvPicPr>
          <p:cNvPr id="1089" name="pasted-image.png"/>
          <p:cNvPicPr>
            <a:picLocks noChangeAspect="1"/>
          </p:cNvPicPr>
          <p:nvPr/>
        </p:nvPicPr>
        <p:blipFill>
          <a:blip r:embed="rId3">
            <a:extLst/>
          </a:blip>
          <a:stretch>
            <a:fillRect/>
          </a:stretch>
        </p:blipFill>
        <p:spPr>
          <a:xfrm>
            <a:off x="7471236" y="1872295"/>
            <a:ext cx="3302001" cy="1854151"/>
          </a:xfrm>
          <a:prstGeom prst="rect">
            <a:avLst/>
          </a:prstGeom>
          <a:ln w="12700">
            <a:miter lim="400000"/>
          </a:ln>
        </p:spPr>
      </p:pic>
      <p:pic>
        <p:nvPicPr>
          <p:cNvPr id="1090" name="pasted-image.png"/>
          <p:cNvPicPr>
            <a:picLocks noChangeAspect="1"/>
          </p:cNvPicPr>
          <p:nvPr/>
        </p:nvPicPr>
        <p:blipFill>
          <a:blip r:embed="rId4">
            <a:extLst/>
          </a:blip>
          <a:stretch>
            <a:fillRect/>
          </a:stretch>
        </p:blipFill>
        <p:spPr>
          <a:xfrm>
            <a:off x="1511776" y="4537411"/>
            <a:ext cx="3302001" cy="2060526"/>
          </a:xfrm>
          <a:prstGeom prst="rect">
            <a:avLst/>
          </a:prstGeom>
          <a:ln w="12700">
            <a:miter lim="400000"/>
          </a:ln>
        </p:spPr>
      </p:pic>
      <p:pic>
        <p:nvPicPr>
          <p:cNvPr id="1091" name="pasted-image.png"/>
          <p:cNvPicPr>
            <a:picLocks noChangeAspect="1"/>
          </p:cNvPicPr>
          <p:nvPr/>
        </p:nvPicPr>
        <p:blipFill>
          <a:blip r:embed="rId5">
            <a:extLst/>
          </a:blip>
          <a:stretch>
            <a:fillRect/>
          </a:stretch>
        </p:blipFill>
        <p:spPr>
          <a:xfrm>
            <a:off x="7879754" y="4537411"/>
            <a:ext cx="3302001" cy="2063751"/>
          </a:xfrm>
          <a:prstGeom prst="rect">
            <a:avLst/>
          </a:prstGeom>
          <a:ln w="12700">
            <a:miter lim="400000"/>
          </a:ln>
        </p:spPr>
      </p:pic>
      <p:sp>
        <p:nvSpPr>
          <p:cNvPr id="1092" name="Shape 1092"/>
          <p:cNvSpPr/>
          <p:nvPr/>
        </p:nvSpPr>
        <p:spPr>
          <a:xfrm>
            <a:off x="2429884" y="3732232"/>
            <a:ext cx="851766"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a:lvl1pPr>
          </a:lstStyle>
          <a:p>
            <a:pPr/>
            <a:r>
              <a:t>Proxy</a:t>
            </a:r>
          </a:p>
        </p:txBody>
      </p:sp>
      <p:sp>
        <p:nvSpPr>
          <p:cNvPr id="1093" name="Shape 1093"/>
          <p:cNvSpPr/>
          <p:nvPr/>
        </p:nvSpPr>
        <p:spPr>
          <a:xfrm>
            <a:off x="28611" y="4310962"/>
            <a:ext cx="12947577" cy="1"/>
          </a:xfrm>
          <a:prstGeom prst="line">
            <a:avLst/>
          </a:prstGeom>
          <a:ln w="25400">
            <a:solidFill>
              <a:schemeClr val="accent1"/>
            </a:solidFill>
            <a:custDash>
              <a:ds d="200000" sp="200000"/>
            </a:custDash>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94" name="Shape 1094"/>
          <p:cNvSpPr/>
          <p:nvPr/>
        </p:nvSpPr>
        <p:spPr>
          <a:xfrm flipV="1">
            <a:off x="6403544" y="1514208"/>
            <a:ext cx="1" cy="5593508"/>
          </a:xfrm>
          <a:prstGeom prst="line">
            <a:avLst/>
          </a:prstGeom>
          <a:ln w="25400">
            <a:solidFill>
              <a:schemeClr val="accent1"/>
            </a:solidFill>
            <a:custDash>
              <a:ds d="200000" sp="200000"/>
            </a:custDash>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95" name="Shape 1095"/>
          <p:cNvSpPr/>
          <p:nvPr/>
        </p:nvSpPr>
        <p:spPr>
          <a:xfrm>
            <a:off x="8535471" y="3732232"/>
            <a:ext cx="1173532"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a:lvl1pPr>
          </a:lstStyle>
          <a:p>
            <a:pPr/>
            <a:r>
              <a:t>Chained</a:t>
            </a:r>
          </a:p>
        </p:txBody>
      </p:sp>
      <p:sp>
        <p:nvSpPr>
          <p:cNvPr id="1096" name="Shape 1096"/>
          <p:cNvSpPr/>
          <p:nvPr/>
        </p:nvSpPr>
        <p:spPr>
          <a:xfrm>
            <a:off x="2013463" y="6662334"/>
            <a:ext cx="184802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a:lvl1pPr>
          </a:lstStyle>
          <a:p>
            <a:pPr/>
            <a:r>
              <a:t>Shared Cache</a:t>
            </a:r>
          </a:p>
        </p:txBody>
      </p:sp>
      <p:sp>
        <p:nvSpPr>
          <p:cNvPr id="1097" name="Shape 1097"/>
          <p:cNvSpPr/>
          <p:nvPr/>
        </p:nvSpPr>
        <p:spPr>
          <a:xfrm>
            <a:off x="7900860" y="6662334"/>
            <a:ext cx="3334368"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a:lvl1pPr>
          </a:lstStyle>
          <a:p>
            <a:pPr/>
            <a:r>
              <a:t>Asynchronous Messaging</a:t>
            </a:r>
          </a:p>
        </p:txBody>
      </p:sp>
      <p:sp>
        <p:nvSpPr>
          <p:cNvPr id="1098" name="Shape 1098"/>
          <p:cNvSpPr/>
          <p:nvPr/>
        </p:nvSpPr>
        <p:spPr>
          <a:xfrm>
            <a:off x="2816776" y="7767911"/>
            <a:ext cx="7242446" cy="866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u="sng">
                <a:solidFill>
                  <a:srgbClr val="0000FF"/>
                </a:solidFill>
                <a:uFill>
                  <a:solidFill>
                    <a:srgbClr val="0000FF"/>
                  </a:solidFill>
                </a:uFill>
                <a:hlinkClick r:id="rId6"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6" invalidUrl="" action="" tgtFrame="" tooltip="" history="1" highlightClick="0" endSnd="0"/>
              </a:rPr>
              <a:t>https://dzone.com/articles/microservice-design-patterns</a:t>
            </a: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00" name="Shape 1100"/>
          <p:cNvSpPr/>
          <p:nvPr/>
        </p:nvSpPr>
        <p:spPr>
          <a:xfrm>
            <a:off x="162264" y="5835637"/>
            <a:ext cx="12556329" cy="778002"/>
          </a:xfrm>
          <a:prstGeom prst="rect">
            <a:avLst/>
          </a:prstGeom>
          <a:solidFill>
            <a:srgbClr val="FFFFFF"/>
          </a:solidFill>
          <a:ln w="63500">
            <a:solidFill>
              <a:srgbClr val="D93F2A"/>
            </a:solidFill>
            <a:custDash>
              <a:ds d="200000" sp="200000"/>
            </a:custDash>
            <a:miter lim="400000"/>
          </a:ln>
        </p:spPr>
        <p:txBody>
          <a:bodyPr lIns="65023" tIns="65023" rIns="65023" bIns="65023" anchor="ctr"/>
          <a:lstStyle/>
          <a:p>
            <a:pPr/>
          </a:p>
        </p:txBody>
      </p:sp>
      <p:sp>
        <p:nvSpPr>
          <p:cNvPr id="1101" name="Shape 1101"/>
          <p:cNvSpPr/>
          <p:nvPr/>
        </p:nvSpPr>
        <p:spPr>
          <a:xfrm>
            <a:off x="3675125" y="270380"/>
            <a:ext cx="5654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微服务生态系统</a:t>
            </a:r>
          </a:p>
        </p:txBody>
      </p:sp>
      <p:sp>
        <p:nvSpPr>
          <p:cNvPr id="1102" name="Shape 1102"/>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103" name="Shape 1103"/>
          <p:cNvSpPr/>
          <p:nvPr/>
        </p:nvSpPr>
        <p:spPr>
          <a:xfrm>
            <a:off x="3119285" y="3266644"/>
            <a:ext cx="6212570" cy="690643"/>
          </a:xfrm>
          <a:prstGeom prst="roundRect">
            <a:avLst>
              <a:gd name="adj" fmla="val 27583"/>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2500">
                <a:solidFill>
                  <a:srgbClr val="FFFFFF"/>
                </a:solidFill>
              </a:defRPr>
            </a:lvl1pPr>
          </a:lstStyle>
          <a:p>
            <a:pPr/>
            <a:r>
              <a:t>API网关/Edge Service</a:t>
            </a:r>
          </a:p>
        </p:txBody>
      </p:sp>
      <p:sp>
        <p:nvSpPr>
          <p:cNvPr id="1104" name="Shape 1104"/>
          <p:cNvSpPr/>
          <p:nvPr/>
        </p:nvSpPr>
        <p:spPr>
          <a:xfrm>
            <a:off x="6627197" y="5043724"/>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105" name="Shape 1105"/>
          <p:cNvSpPr/>
          <p:nvPr/>
        </p:nvSpPr>
        <p:spPr>
          <a:xfrm>
            <a:off x="5787307" y="5054687"/>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106" name="Shape 1106"/>
          <p:cNvSpPr/>
          <p:nvPr/>
        </p:nvSpPr>
        <p:spPr>
          <a:xfrm>
            <a:off x="4947380" y="5065650"/>
            <a:ext cx="438504" cy="438504"/>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1107" name="Shape 1107"/>
          <p:cNvSpPr/>
          <p:nvPr/>
        </p:nvSpPr>
        <p:spPr>
          <a:xfrm>
            <a:off x="5787307" y="418761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108" name="Shape 1108"/>
          <p:cNvSpPr/>
          <p:nvPr/>
        </p:nvSpPr>
        <p:spPr>
          <a:xfrm>
            <a:off x="8176406" y="5044013"/>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109" name="Shape 1109"/>
          <p:cNvSpPr/>
          <p:nvPr/>
        </p:nvSpPr>
        <p:spPr>
          <a:xfrm>
            <a:off x="7369366" y="5033051"/>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110" name="Shape 1110"/>
          <p:cNvSpPr/>
          <p:nvPr/>
        </p:nvSpPr>
        <p:spPr>
          <a:xfrm>
            <a:off x="7369366" y="4176945"/>
            <a:ext cx="438504" cy="438505"/>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1111" name="Shape 1111"/>
          <p:cNvSpPr/>
          <p:nvPr/>
        </p:nvSpPr>
        <p:spPr>
          <a:xfrm>
            <a:off x="6217650" y="4678923"/>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112" name="Shape 1112"/>
          <p:cNvSpPr/>
          <p:nvPr/>
        </p:nvSpPr>
        <p:spPr>
          <a:xfrm>
            <a:off x="5993840" y="4731201"/>
            <a:ext cx="1" cy="2415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113" name="Shape 1113"/>
          <p:cNvSpPr/>
          <p:nvPr/>
        </p:nvSpPr>
        <p:spPr>
          <a:xfrm>
            <a:off x="7590782" y="4718501"/>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114" name="Shape 1114"/>
          <p:cNvSpPr/>
          <p:nvPr/>
        </p:nvSpPr>
        <p:spPr>
          <a:xfrm>
            <a:off x="7756081" y="4715265"/>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115" name="Shape 1115"/>
          <p:cNvSpPr/>
          <p:nvPr/>
        </p:nvSpPr>
        <p:spPr>
          <a:xfrm flipV="1">
            <a:off x="7025376" y="4689346"/>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116" name="Shape 1116"/>
          <p:cNvSpPr/>
          <p:nvPr/>
        </p:nvSpPr>
        <p:spPr>
          <a:xfrm flipV="1">
            <a:off x="5351473" y="4656532"/>
            <a:ext cx="410521"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117" name="Shape 1117"/>
          <p:cNvSpPr/>
          <p:nvPr/>
        </p:nvSpPr>
        <p:spPr>
          <a:xfrm>
            <a:off x="3132973" y="4878649"/>
            <a:ext cx="5601801" cy="1"/>
          </a:xfrm>
          <a:prstGeom prst="line">
            <a:avLst/>
          </a:prstGeom>
          <a:ln w="25400">
            <a:solidFill>
              <a:schemeClr val="accent1"/>
            </a:solidFill>
            <a:custDash>
              <a:ds d="600000" sp="600000"/>
            </a:custDash>
            <a:miter lim="400000"/>
          </a:ln>
        </p:spPr>
        <p:txBody>
          <a:bodyPr lIns="65023" tIns="65023" rIns="65023" bIns="65023"/>
          <a:lstStyle/>
          <a:p>
            <a:pPr>
              <a:defRPr sz="1600">
                <a:latin typeface="+mn-lt"/>
                <a:ea typeface="+mn-ea"/>
                <a:cs typeface="+mn-cs"/>
                <a:sym typeface="Helvetica"/>
              </a:defRPr>
            </a:pPr>
          </a:p>
        </p:txBody>
      </p:sp>
      <p:sp>
        <p:nvSpPr>
          <p:cNvPr id="1118" name="Shape 1118"/>
          <p:cNvSpPr/>
          <p:nvPr/>
        </p:nvSpPr>
        <p:spPr>
          <a:xfrm>
            <a:off x="363625" y="6910068"/>
            <a:ext cx="2174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基础设施</a:t>
            </a:r>
          </a:p>
        </p:txBody>
      </p:sp>
      <p:sp>
        <p:nvSpPr>
          <p:cNvPr id="1119" name="Shape 1119"/>
          <p:cNvSpPr/>
          <p:nvPr/>
        </p:nvSpPr>
        <p:spPr>
          <a:xfrm>
            <a:off x="363625" y="4240782"/>
            <a:ext cx="1781594" cy="124218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4000"/>
            </a:pPr>
            <a:r>
              <a:t>业务层</a:t>
            </a:r>
          </a:p>
          <a:p>
            <a:pPr algn="ctr">
              <a:defRPr b="1" sz="1900"/>
            </a:pPr>
            <a:r>
              <a:t>    - 聚合服务</a:t>
            </a:r>
          </a:p>
          <a:p>
            <a:pPr algn="ctr">
              <a:defRPr b="1" sz="1900"/>
            </a:pPr>
            <a:r>
              <a:t>    - 基础服务</a:t>
            </a:r>
          </a:p>
        </p:txBody>
      </p:sp>
      <p:sp>
        <p:nvSpPr>
          <p:cNvPr id="1120" name="Shape 1120"/>
          <p:cNvSpPr/>
          <p:nvPr/>
        </p:nvSpPr>
        <p:spPr>
          <a:xfrm>
            <a:off x="9776700" y="2159862"/>
            <a:ext cx="2465739" cy="10311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3500"/>
            </a:pPr>
            <a:r>
              <a:t>交付流水线</a:t>
            </a:r>
          </a:p>
          <a:p>
            <a:pPr algn="ctr">
              <a:defRPr b="1" sz="3500"/>
            </a:pPr>
            <a:r>
              <a:t>与工程实践</a:t>
            </a:r>
          </a:p>
        </p:txBody>
      </p:sp>
      <p:sp>
        <p:nvSpPr>
          <p:cNvPr id="1121" name="Shape 1121"/>
          <p:cNvSpPr/>
          <p:nvPr/>
        </p:nvSpPr>
        <p:spPr>
          <a:xfrm>
            <a:off x="4954047" y="506607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122" name="Shape 1122"/>
          <p:cNvSpPr/>
          <p:nvPr/>
        </p:nvSpPr>
        <p:spPr>
          <a:xfrm>
            <a:off x="4114158" y="5077042"/>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123" name="Shape 1123"/>
          <p:cNvSpPr/>
          <p:nvPr/>
        </p:nvSpPr>
        <p:spPr>
          <a:xfrm>
            <a:off x="3274230" y="5088004"/>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124" name="Shape 1124"/>
          <p:cNvSpPr/>
          <p:nvPr/>
        </p:nvSpPr>
        <p:spPr>
          <a:xfrm>
            <a:off x="4114158" y="4209974"/>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125" name="Shape 1125"/>
          <p:cNvSpPr/>
          <p:nvPr/>
        </p:nvSpPr>
        <p:spPr>
          <a:xfrm>
            <a:off x="4544501" y="4701278"/>
            <a:ext cx="445555"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126" name="Shape 1126"/>
          <p:cNvSpPr/>
          <p:nvPr/>
        </p:nvSpPr>
        <p:spPr>
          <a:xfrm>
            <a:off x="4307991" y="4740856"/>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127" name="Shape 1127"/>
          <p:cNvSpPr/>
          <p:nvPr/>
        </p:nvSpPr>
        <p:spPr>
          <a:xfrm flipV="1">
            <a:off x="3678324" y="4678887"/>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grpSp>
        <p:nvGrpSpPr>
          <p:cNvPr id="1130" name="Group 1130"/>
          <p:cNvGrpSpPr/>
          <p:nvPr/>
        </p:nvGrpSpPr>
        <p:grpSpPr>
          <a:xfrm>
            <a:off x="2705228" y="6648339"/>
            <a:ext cx="9889994" cy="1205269"/>
            <a:chOff x="0" y="0"/>
            <a:chExt cx="9889992" cy="1205268"/>
          </a:xfrm>
        </p:grpSpPr>
        <p:sp>
          <p:nvSpPr>
            <p:cNvPr id="1128" name="Shape 1128"/>
            <p:cNvSpPr/>
            <p:nvPr/>
          </p:nvSpPr>
          <p:spPr>
            <a:xfrm>
              <a:off x="0" y="0"/>
              <a:ext cx="9889993" cy="1205269"/>
            </a:xfrm>
            <a:prstGeom prst="roundRect">
              <a:avLst>
                <a:gd name="adj" fmla="val 16574"/>
              </a:avLst>
            </a:prstGeom>
            <a:solidFill>
              <a:schemeClr val="accent4">
                <a:satOff val="-1335"/>
                <a:lumOff val="-10274"/>
              </a:schemeClr>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900">
                  <a:solidFill>
                    <a:srgbClr val="FFFFFF"/>
                  </a:solidFill>
                </a:defRPr>
              </a:pPr>
              <a:r>
                <a:t>CaaS/PaaS</a:t>
              </a:r>
            </a:p>
            <a:p>
              <a:pPr algn="ctr">
                <a:defRPr sz="2900">
                  <a:solidFill>
                    <a:srgbClr val="FFFFFF"/>
                  </a:solidFill>
                </a:defRPr>
              </a:pPr>
              <a:r>
                <a:t>IaaS</a:t>
              </a:r>
            </a:p>
          </p:txBody>
        </p:sp>
        <p:sp>
          <p:nvSpPr>
            <p:cNvPr id="1129" name="Shape 1129"/>
            <p:cNvSpPr/>
            <p:nvPr/>
          </p:nvSpPr>
          <p:spPr>
            <a:xfrm>
              <a:off x="52122" y="625759"/>
              <a:ext cx="9785749" cy="1"/>
            </a:xfrm>
            <a:prstGeom prst="line">
              <a:avLst/>
            </a:prstGeom>
            <a:noFill/>
            <a:ln w="38100" cap="flat">
              <a:solidFill>
                <a:schemeClr val="accent1">
                  <a:lumOff val="11862"/>
                </a:schemeClr>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131" name="Shape 1131"/>
          <p:cNvSpPr/>
          <p:nvPr/>
        </p:nvSpPr>
        <p:spPr>
          <a:xfrm>
            <a:off x="9475571" y="3259964"/>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微</a:t>
            </a:r>
          </a:p>
          <a:p>
            <a:pPr algn="ctr">
              <a:defRPr sz="2500">
                <a:solidFill>
                  <a:srgbClr val="FFFFFF"/>
                </a:solidFill>
              </a:defRPr>
            </a:pPr>
            <a:r>
              <a:t>服</a:t>
            </a:r>
          </a:p>
          <a:p>
            <a:pPr algn="ctr">
              <a:defRPr sz="2500">
                <a:solidFill>
                  <a:srgbClr val="FFFFFF"/>
                </a:solidFill>
              </a:defRPr>
            </a:pPr>
            <a:r>
              <a:t>务</a:t>
            </a:r>
          </a:p>
          <a:p>
            <a:pPr algn="ctr">
              <a:defRPr sz="2500">
                <a:solidFill>
                  <a:srgbClr val="FFFFFF"/>
                </a:solidFill>
              </a:defRPr>
            </a:pPr>
            <a:r>
              <a:t>开发框架</a:t>
            </a:r>
          </a:p>
        </p:txBody>
      </p:sp>
      <p:sp>
        <p:nvSpPr>
          <p:cNvPr id="1132" name="Shape 1132"/>
          <p:cNvSpPr/>
          <p:nvPr/>
        </p:nvSpPr>
        <p:spPr>
          <a:xfrm>
            <a:off x="11633706" y="3259964"/>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lvl1pPr algn="ctr">
              <a:defRPr sz="2500">
                <a:solidFill>
                  <a:srgbClr val="FFFFFF"/>
                </a:solidFill>
              </a:defRPr>
            </a:lvl1pPr>
          </a:lstStyle>
          <a:p>
            <a:pPr/>
            <a:r>
              <a:t>工程实践与规范</a:t>
            </a:r>
          </a:p>
        </p:txBody>
      </p:sp>
      <p:sp>
        <p:nvSpPr>
          <p:cNvPr id="1133" name="Shape 1133"/>
          <p:cNvSpPr/>
          <p:nvPr/>
        </p:nvSpPr>
        <p:spPr>
          <a:xfrm>
            <a:off x="10197924" y="3235322"/>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持续交</a:t>
            </a:r>
          </a:p>
          <a:p>
            <a:pPr algn="ctr">
              <a:defRPr sz="2500">
                <a:solidFill>
                  <a:srgbClr val="FFFFFF"/>
                </a:solidFill>
              </a:defRPr>
            </a:pPr>
            <a:r>
              <a:t>付流水线</a:t>
            </a:r>
          </a:p>
        </p:txBody>
      </p:sp>
      <p:sp>
        <p:nvSpPr>
          <p:cNvPr id="1134" name="Shape 1134"/>
          <p:cNvSpPr/>
          <p:nvPr/>
        </p:nvSpPr>
        <p:spPr>
          <a:xfrm>
            <a:off x="10919287" y="3235322"/>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端</a:t>
            </a:r>
          </a:p>
          <a:p>
            <a:pPr algn="ctr">
              <a:defRPr sz="2500">
                <a:solidFill>
                  <a:srgbClr val="FFFFFF"/>
                </a:solidFill>
              </a:defRPr>
            </a:pPr>
            <a:r>
              <a:t>到端的工具链</a:t>
            </a:r>
          </a:p>
        </p:txBody>
      </p:sp>
      <p:grpSp>
        <p:nvGrpSpPr>
          <p:cNvPr id="1145" name="Group 1145"/>
          <p:cNvGrpSpPr/>
          <p:nvPr/>
        </p:nvGrpSpPr>
        <p:grpSpPr>
          <a:xfrm>
            <a:off x="363625" y="5906883"/>
            <a:ext cx="12146448" cy="635510"/>
            <a:chOff x="-581613" y="-57404"/>
            <a:chExt cx="12146447" cy="635508"/>
          </a:xfrm>
        </p:grpSpPr>
        <p:sp>
          <p:nvSpPr>
            <p:cNvPr id="1135" name="Shape 1135"/>
            <p:cNvSpPr/>
            <p:nvPr/>
          </p:nvSpPr>
          <p:spPr>
            <a:xfrm>
              <a:off x="-581614" y="-57405"/>
              <a:ext cx="1666749" cy="635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4000"/>
              </a:lvl1pPr>
            </a:lstStyle>
            <a:p>
              <a:pPr/>
              <a:r>
                <a:t>支撑层</a:t>
              </a:r>
            </a:p>
          </p:txBody>
        </p:sp>
        <p:grpSp>
          <p:nvGrpSpPr>
            <p:cNvPr id="1144" name="Group 1144"/>
            <p:cNvGrpSpPr/>
            <p:nvPr/>
          </p:nvGrpSpPr>
          <p:grpSpPr>
            <a:xfrm>
              <a:off x="1674841" y="0"/>
              <a:ext cx="9889994" cy="520700"/>
              <a:chOff x="0" y="0"/>
              <a:chExt cx="9889992" cy="520700"/>
            </a:xfrm>
          </p:grpSpPr>
          <p:sp>
            <p:nvSpPr>
              <p:cNvPr id="1136" name="Shape 1136"/>
              <p:cNvSpPr/>
              <p:nvPr/>
            </p:nvSpPr>
            <p:spPr>
              <a:xfrm>
                <a:off x="0" y="6040"/>
                <a:ext cx="1421251"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注册发现</a:t>
                </a:r>
              </a:p>
            </p:txBody>
          </p:sp>
          <p:sp>
            <p:nvSpPr>
              <p:cNvPr id="1137" name="Shape 1137"/>
              <p:cNvSpPr/>
              <p:nvPr/>
            </p:nvSpPr>
            <p:spPr>
              <a:xfrm>
                <a:off x="8926358" y="12700"/>
                <a:ext cx="963635"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监控</a:t>
                </a:r>
              </a:p>
            </p:txBody>
          </p:sp>
          <p:sp>
            <p:nvSpPr>
              <p:cNvPr id="1138" name="Shape 1138"/>
              <p:cNvSpPr/>
              <p:nvPr/>
            </p:nvSpPr>
            <p:spPr>
              <a:xfrm>
                <a:off x="3909995" y="10863"/>
                <a:ext cx="1097603"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调用链</a:t>
                </a:r>
              </a:p>
            </p:txBody>
          </p:sp>
          <p:sp>
            <p:nvSpPr>
              <p:cNvPr id="1139" name="Shape 1139"/>
              <p:cNvSpPr/>
              <p:nvPr/>
            </p:nvSpPr>
            <p:spPr>
              <a:xfrm>
                <a:off x="6476531" y="12700"/>
                <a:ext cx="970603"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路由</a:t>
                </a:r>
              </a:p>
            </p:txBody>
          </p:sp>
          <p:sp>
            <p:nvSpPr>
              <p:cNvPr id="1140" name="Shape 1140"/>
              <p:cNvSpPr/>
              <p:nvPr/>
            </p:nvSpPr>
            <p:spPr>
              <a:xfrm>
                <a:off x="5034416" y="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授权认证</a:t>
                </a:r>
              </a:p>
            </p:txBody>
          </p:sp>
          <p:sp>
            <p:nvSpPr>
              <p:cNvPr id="1141" name="Shape 1141"/>
              <p:cNvSpPr/>
              <p:nvPr/>
            </p:nvSpPr>
            <p:spPr>
              <a:xfrm>
                <a:off x="7474346" y="1270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日志聚合</a:t>
                </a:r>
              </a:p>
            </p:txBody>
          </p:sp>
          <p:sp>
            <p:nvSpPr>
              <p:cNvPr id="1142" name="Shape 1142"/>
              <p:cNvSpPr/>
              <p:nvPr/>
            </p:nvSpPr>
            <p:spPr>
              <a:xfrm>
                <a:off x="2896023" y="6040"/>
                <a:ext cx="970602" cy="508001"/>
              </a:xfrm>
              <a:prstGeom prst="roundRect">
                <a:avLst>
                  <a:gd name="adj" fmla="val 32169"/>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容错</a:t>
                </a:r>
              </a:p>
            </p:txBody>
          </p:sp>
          <p:sp>
            <p:nvSpPr>
              <p:cNvPr id="1143" name="Shape 1143"/>
              <p:cNvSpPr/>
              <p:nvPr/>
            </p:nvSpPr>
            <p:spPr>
              <a:xfrm>
                <a:off x="1444136" y="573"/>
                <a:ext cx="1421252"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集中配置</a:t>
                </a:r>
              </a:p>
            </p:txBody>
          </p:sp>
        </p:grpSp>
      </p:grpSp>
      <p:sp>
        <p:nvSpPr>
          <p:cNvPr id="1146" name="Shape 1146"/>
          <p:cNvSpPr/>
          <p:nvPr/>
        </p:nvSpPr>
        <p:spPr>
          <a:xfrm>
            <a:off x="363625" y="3299609"/>
            <a:ext cx="1666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接入层</a:t>
            </a:r>
          </a:p>
        </p:txBody>
      </p:sp>
      <p:grpSp>
        <p:nvGrpSpPr>
          <p:cNvPr id="1150" name="Group 1150"/>
          <p:cNvGrpSpPr/>
          <p:nvPr/>
        </p:nvGrpSpPr>
        <p:grpSpPr>
          <a:xfrm>
            <a:off x="5385706" y="2230574"/>
            <a:ext cx="1096335" cy="676284"/>
            <a:chOff x="548166" y="0"/>
            <a:chExt cx="1096333" cy="676283"/>
          </a:xfrm>
        </p:grpSpPr>
        <p:sp>
          <p:nvSpPr>
            <p:cNvPr id="1147" name="Shape 1147"/>
            <p:cNvSpPr/>
            <p:nvPr/>
          </p:nvSpPr>
          <p:spPr>
            <a:xfrm flipH="1">
              <a:off x="1096333"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48" name="Shape 1148"/>
            <p:cNvSpPr/>
            <p:nvPr/>
          </p:nvSpPr>
          <p:spPr>
            <a:xfrm flipH="1">
              <a:off x="548166"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49" name="Shape 1149"/>
            <p:cNvSpPr/>
            <p:nvPr/>
          </p:nvSpPr>
          <p:spPr>
            <a:xfrm>
              <a:off x="1644500"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2" name="Shape 1152"/>
          <p:cNvSpPr/>
          <p:nvPr/>
        </p:nvSpPr>
        <p:spPr>
          <a:xfrm>
            <a:off x="3845244" y="3989567"/>
            <a:ext cx="4558442" cy="6971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indent="0" defTabSz="584200">
              <a:spcBef>
                <a:spcPts val="1200"/>
              </a:spcBef>
              <a:buClr>
                <a:srgbClr val="00B56E"/>
              </a:buClr>
              <a:buFont typeface="Lucida Grande"/>
              <a:defRPr sz="4500">
                <a:latin typeface="+mn-lt"/>
                <a:ea typeface="+mn-ea"/>
                <a:cs typeface="+mn-cs"/>
                <a:sym typeface="Helvetica"/>
              </a:defRPr>
            </a:pPr>
            <a:r>
              <a:t>服务的注册发现</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4" name="Shape 115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55" name="Shape 1155"/>
          <p:cNvSpPr/>
          <p:nvPr/>
        </p:nvSpPr>
        <p:spPr>
          <a:xfrm>
            <a:off x="2734518" y="1926488"/>
            <a:ext cx="7535764" cy="1939672"/>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500"/>
            </a:pPr>
            <a:r>
              <a:t>服务重启/升级后的IP地址变化</a:t>
            </a:r>
          </a:p>
          <a:p>
            <a:pPr lvl="2" marL="488461" indent="-488461" defTabSz="584200">
              <a:spcBef>
                <a:spcPts val="1200"/>
              </a:spcBef>
              <a:buClr>
                <a:srgbClr val="00B56E"/>
              </a:buClr>
              <a:buSzPct val="100000"/>
              <a:buFont typeface="Lucida Grande"/>
              <a:buChar char="■"/>
              <a:defRPr sz="3500"/>
            </a:pPr>
            <a:r>
              <a:t>水平伸缩后服务的实例数量变化</a:t>
            </a:r>
          </a:p>
          <a:p>
            <a:pPr lvl="2" marL="488461" indent="-488461" defTabSz="584200">
              <a:spcBef>
                <a:spcPts val="1200"/>
              </a:spcBef>
              <a:buClr>
                <a:srgbClr val="00B56E"/>
              </a:buClr>
              <a:buSzPct val="100000"/>
              <a:buFont typeface="Lucida Grande"/>
              <a:buChar char="■"/>
              <a:defRPr sz="3500"/>
            </a:pPr>
            <a:r>
              <a:t>同一个结点运行多个服务(端口不同)</a:t>
            </a:r>
          </a:p>
        </p:txBody>
      </p:sp>
      <p:pic>
        <p:nvPicPr>
          <p:cNvPr id="1156" name="pasted-image.png"/>
          <p:cNvPicPr>
            <a:picLocks noChangeAspect="1"/>
          </p:cNvPicPr>
          <p:nvPr/>
        </p:nvPicPr>
        <p:blipFill>
          <a:blip r:embed="rId2">
            <a:extLst/>
          </a:blip>
          <a:stretch>
            <a:fillRect/>
          </a:stretch>
        </p:blipFill>
        <p:spPr>
          <a:xfrm>
            <a:off x="1063870" y="4317188"/>
            <a:ext cx="10877060" cy="4468871"/>
          </a:xfrm>
          <a:prstGeom prst="rect">
            <a:avLst/>
          </a:prstGeom>
          <a:ln w="12700">
            <a:miter lim="400000"/>
          </a:ln>
        </p:spPr>
      </p:pic>
      <p:sp>
        <p:nvSpPr>
          <p:cNvPr id="1157" name="Shape 1157"/>
          <p:cNvSpPr/>
          <p:nvPr/>
        </p:nvSpPr>
        <p:spPr>
          <a:xfrm>
            <a:off x="2887726" y="245585"/>
            <a:ext cx="72293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为什么要注册与发现</a:t>
            </a: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59" name="Shape 1159"/>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160" name="Shape 1160"/>
          <p:cNvSpPr/>
          <p:nvPr/>
        </p:nvSpPr>
        <p:spPr>
          <a:xfrm>
            <a:off x="3281425" y="270380"/>
            <a:ext cx="64419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注册发现核心机制</a:t>
            </a:r>
          </a:p>
        </p:txBody>
      </p:sp>
      <p:sp>
        <p:nvSpPr>
          <p:cNvPr id="1161" name="Shape 1161"/>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grpSp>
        <p:nvGrpSpPr>
          <p:cNvPr id="1178" name="Group 1178"/>
          <p:cNvGrpSpPr/>
          <p:nvPr/>
        </p:nvGrpSpPr>
        <p:grpSpPr>
          <a:xfrm>
            <a:off x="3482884" y="2481364"/>
            <a:ext cx="5760925" cy="3417955"/>
            <a:chOff x="0" y="0"/>
            <a:chExt cx="5760924" cy="3417954"/>
          </a:xfrm>
        </p:grpSpPr>
        <p:sp>
          <p:nvSpPr>
            <p:cNvPr id="1162" name="Shape 1162"/>
            <p:cNvSpPr/>
            <p:nvPr/>
          </p:nvSpPr>
          <p:spPr>
            <a:xfrm>
              <a:off x="0" y="2623473"/>
              <a:ext cx="1456310" cy="725779"/>
            </a:xfrm>
            <a:prstGeom prst="roundRect">
              <a:avLst>
                <a:gd name="adj" fmla="val 28109"/>
              </a:avLst>
            </a:prstGeom>
            <a:solidFill>
              <a:srgbClr val="B2D3EB"/>
            </a:solid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atin typeface="Abadi MT Condensed Light"/>
                  <a:ea typeface="Abadi MT Condensed Light"/>
                  <a:cs typeface="Abadi MT Condensed Light"/>
                  <a:sym typeface="Abadi MT Condensed Light"/>
                </a:defRPr>
              </a:lvl1pPr>
            </a:lstStyle>
            <a:p>
              <a:pPr/>
              <a:r>
                <a:t>Consumer</a:t>
              </a:r>
            </a:p>
          </p:txBody>
        </p:sp>
        <p:sp>
          <p:nvSpPr>
            <p:cNvPr id="1163" name="Shape 1163"/>
            <p:cNvSpPr/>
            <p:nvPr/>
          </p:nvSpPr>
          <p:spPr>
            <a:xfrm>
              <a:off x="1832584" y="0"/>
              <a:ext cx="1704123" cy="15737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B2D3EB"/>
            </a:solidFill>
            <a:ln w="25400" cap="flat">
              <a:solidFill>
                <a:srgbClr val="000000"/>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latin typeface="Abadi MT Condensed Light"/>
                  <a:ea typeface="Abadi MT Condensed Light"/>
                  <a:cs typeface="Abadi MT Condensed Light"/>
                  <a:sym typeface="Abadi MT Condensed Light"/>
                </a:defRPr>
              </a:pPr>
              <a:r>
                <a:t>Service</a:t>
              </a:r>
            </a:p>
            <a:p>
              <a:pPr algn="ctr">
                <a:defRPr sz="2000">
                  <a:latin typeface="Abadi MT Condensed Light"/>
                  <a:ea typeface="Abadi MT Condensed Light"/>
                  <a:cs typeface="Abadi MT Condensed Light"/>
                  <a:sym typeface="Abadi MT Condensed Light"/>
                </a:defRPr>
              </a:pPr>
              <a:r>
                <a:t>Registry</a:t>
              </a:r>
            </a:p>
          </p:txBody>
        </p:sp>
        <p:sp>
          <p:nvSpPr>
            <p:cNvPr id="1164" name="Shape 1164"/>
            <p:cNvSpPr/>
            <p:nvPr/>
          </p:nvSpPr>
          <p:spPr>
            <a:xfrm flipV="1">
              <a:off x="759240" y="1077467"/>
              <a:ext cx="1357026" cy="1357026"/>
            </a:xfrm>
            <a:prstGeom prst="line">
              <a:avLst/>
            </a:prstGeom>
            <a:noFill/>
            <a:ln w="38100" cap="flat">
              <a:solidFill>
                <a:srgbClr val="000000"/>
              </a:solidFill>
              <a:prstDash val="solid"/>
              <a:bevel/>
              <a:headEnd type="triangle" w="med" len="med"/>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65" name="Shape 1165"/>
            <p:cNvSpPr/>
            <p:nvPr/>
          </p:nvSpPr>
          <p:spPr>
            <a:xfrm flipH="1" flipV="1">
              <a:off x="3177155" y="1165139"/>
              <a:ext cx="1486641" cy="1293041"/>
            </a:xfrm>
            <a:prstGeom prst="line">
              <a:avLst/>
            </a:prstGeom>
            <a:noFill/>
            <a:ln w="38100" cap="flat">
              <a:solidFill>
                <a:srgbClr val="000000"/>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66" name="Shape 1166"/>
            <p:cNvSpPr/>
            <p:nvPr/>
          </p:nvSpPr>
          <p:spPr>
            <a:xfrm>
              <a:off x="541916" y="1433990"/>
              <a:ext cx="989519"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atin typeface="Abadi MT Condensed Light"/>
                  <a:ea typeface="Abadi MT Condensed Light"/>
                  <a:cs typeface="Abadi MT Condensed Light"/>
                  <a:sym typeface="Abadi MT Condensed Light"/>
                </a:defRPr>
              </a:lvl1pPr>
            </a:lstStyle>
            <a:p>
              <a:pPr/>
              <a:r>
                <a:t>1.注册</a:t>
              </a:r>
            </a:p>
          </p:txBody>
        </p:sp>
        <p:sp>
          <p:nvSpPr>
            <p:cNvPr id="1167" name="Shape 1167"/>
            <p:cNvSpPr/>
            <p:nvPr/>
          </p:nvSpPr>
          <p:spPr>
            <a:xfrm>
              <a:off x="4351416" y="1476789"/>
              <a:ext cx="989519"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atin typeface="Abadi MT Condensed Light"/>
                  <a:ea typeface="Abadi MT Condensed Light"/>
                  <a:cs typeface="Abadi MT Condensed Light"/>
                  <a:sym typeface="Abadi MT Condensed Light"/>
                </a:defRPr>
              </a:lvl1pPr>
            </a:lstStyle>
            <a:p>
              <a:pPr/>
              <a:r>
                <a:t>1.注册</a:t>
              </a:r>
            </a:p>
          </p:txBody>
        </p:sp>
        <p:sp>
          <p:nvSpPr>
            <p:cNvPr id="1168" name="Shape 1168"/>
            <p:cNvSpPr/>
            <p:nvPr/>
          </p:nvSpPr>
          <p:spPr>
            <a:xfrm flipV="1">
              <a:off x="886240" y="1234417"/>
              <a:ext cx="1327077" cy="1327076"/>
            </a:xfrm>
            <a:prstGeom prst="line">
              <a:avLst/>
            </a:prstGeom>
            <a:noFill/>
            <a:ln w="38100" cap="flat">
              <a:solidFill>
                <a:srgbClr val="000000"/>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69" name="Shape 1169"/>
            <p:cNvSpPr/>
            <p:nvPr/>
          </p:nvSpPr>
          <p:spPr>
            <a:xfrm>
              <a:off x="1455695" y="1878827"/>
              <a:ext cx="989519"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atin typeface="Abadi MT Condensed Light"/>
                  <a:ea typeface="Abadi MT Condensed Light"/>
                  <a:cs typeface="Abadi MT Condensed Light"/>
                  <a:sym typeface="Abadi MT Condensed Light"/>
                </a:defRPr>
              </a:lvl1pPr>
            </a:lstStyle>
            <a:p>
              <a:pPr/>
              <a:r>
                <a:t>2.发现</a:t>
              </a:r>
            </a:p>
          </p:txBody>
        </p:sp>
        <p:sp>
          <p:nvSpPr>
            <p:cNvPr id="1170" name="Shape 1170"/>
            <p:cNvSpPr/>
            <p:nvPr/>
          </p:nvSpPr>
          <p:spPr>
            <a:xfrm flipH="1" flipV="1">
              <a:off x="1554828" y="2878244"/>
              <a:ext cx="2333051" cy="1"/>
            </a:xfrm>
            <a:prstGeom prst="line">
              <a:avLst/>
            </a:prstGeom>
            <a:noFill/>
            <a:ln w="38100" cap="flat">
              <a:solidFill>
                <a:srgbClr val="000000"/>
              </a:solidFill>
              <a:custDash>
                <a:ds d="200000" sp="200000"/>
              </a:custDash>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71" name="Shape 1171"/>
            <p:cNvSpPr/>
            <p:nvPr/>
          </p:nvSpPr>
          <p:spPr>
            <a:xfrm flipH="1" flipV="1">
              <a:off x="3278755" y="1050839"/>
              <a:ext cx="1486641" cy="1293041"/>
            </a:xfrm>
            <a:prstGeom prst="line">
              <a:avLst/>
            </a:prstGeom>
            <a:noFill/>
            <a:ln w="38100" cap="flat">
              <a:solidFill>
                <a:srgbClr val="000000"/>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72" name="Shape 1172"/>
            <p:cNvSpPr/>
            <p:nvPr/>
          </p:nvSpPr>
          <p:spPr>
            <a:xfrm flipH="1" flipV="1">
              <a:off x="3354954" y="936539"/>
              <a:ext cx="1713064" cy="1461407"/>
            </a:xfrm>
            <a:prstGeom prst="line">
              <a:avLst/>
            </a:prstGeom>
            <a:noFill/>
            <a:ln w="38100" cap="flat">
              <a:solidFill>
                <a:srgbClr val="000000"/>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176" name="Group 1176"/>
            <p:cNvGrpSpPr/>
            <p:nvPr/>
          </p:nvGrpSpPr>
          <p:grpSpPr>
            <a:xfrm>
              <a:off x="3931426" y="2275685"/>
              <a:ext cx="1829499" cy="1059238"/>
              <a:chOff x="188224" y="158918"/>
              <a:chExt cx="1829497" cy="1059237"/>
            </a:xfrm>
          </p:grpSpPr>
          <p:sp>
            <p:nvSpPr>
              <p:cNvPr id="1173" name="Shape 1173"/>
              <p:cNvSpPr/>
              <p:nvPr/>
            </p:nvSpPr>
            <p:spPr>
              <a:xfrm>
                <a:off x="188224" y="158918"/>
                <a:ext cx="1456310" cy="725779"/>
              </a:xfrm>
              <a:prstGeom prst="roundRect">
                <a:avLst>
                  <a:gd name="adj" fmla="val 28109"/>
                </a:avLst>
              </a:prstGeom>
              <a:solidFill>
                <a:srgbClr val="B2D3EB"/>
              </a:solid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atin typeface="Abadi MT Condensed Light"/>
                    <a:ea typeface="Abadi MT Condensed Light"/>
                    <a:cs typeface="Abadi MT Condensed Light"/>
                    <a:sym typeface="Abadi MT Condensed Light"/>
                  </a:defRPr>
                </a:lvl1pPr>
              </a:lstStyle>
              <a:p>
                <a:pPr/>
                <a:r>
                  <a:t>Producer</a:t>
                </a:r>
              </a:p>
            </p:txBody>
          </p:sp>
          <p:sp>
            <p:nvSpPr>
              <p:cNvPr id="1174" name="Shape 1174"/>
              <p:cNvSpPr/>
              <p:nvPr/>
            </p:nvSpPr>
            <p:spPr>
              <a:xfrm>
                <a:off x="394682" y="325647"/>
                <a:ext cx="1456311" cy="725779"/>
              </a:xfrm>
              <a:prstGeom prst="roundRect">
                <a:avLst>
                  <a:gd name="adj" fmla="val 28109"/>
                </a:avLst>
              </a:prstGeom>
              <a:solidFill>
                <a:srgbClr val="B2D3EB"/>
              </a:solid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atin typeface="Abadi MT Condensed Light"/>
                    <a:ea typeface="Abadi MT Condensed Light"/>
                    <a:cs typeface="Abadi MT Condensed Light"/>
                    <a:sym typeface="Abadi MT Condensed Light"/>
                  </a:defRPr>
                </a:lvl1pPr>
              </a:lstStyle>
              <a:p>
                <a:pPr/>
                <a:r>
                  <a:t>Producer</a:t>
                </a:r>
              </a:p>
            </p:txBody>
          </p:sp>
          <p:sp>
            <p:nvSpPr>
              <p:cNvPr id="1175" name="Shape 1175"/>
              <p:cNvSpPr/>
              <p:nvPr/>
            </p:nvSpPr>
            <p:spPr>
              <a:xfrm>
                <a:off x="561412" y="492376"/>
                <a:ext cx="1456310" cy="725780"/>
              </a:xfrm>
              <a:prstGeom prst="roundRect">
                <a:avLst>
                  <a:gd name="adj" fmla="val 28109"/>
                </a:avLst>
              </a:prstGeom>
              <a:solidFill>
                <a:srgbClr val="B2D3EB"/>
              </a:solid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atin typeface="Abadi MT Condensed Light"/>
                    <a:ea typeface="Abadi MT Condensed Light"/>
                    <a:cs typeface="Abadi MT Condensed Light"/>
                    <a:sym typeface="Abadi MT Condensed Light"/>
                  </a:defRPr>
                </a:lvl1pPr>
              </a:lstStyle>
              <a:p>
                <a:pPr/>
                <a:r>
                  <a:t>Producer</a:t>
                </a:r>
              </a:p>
            </p:txBody>
          </p:sp>
        </p:grpSp>
        <p:sp>
          <p:nvSpPr>
            <p:cNvPr id="1177" name="Shape 1177"/>
            <p:cNvSpPr/>
            <p:nvPr/>
          </p:nvSpPr>
          <p:spPr>
            <a:xfrm>
              <a:off x="2208633" y="2919606"/>
              <a:ext cx="989519"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atin typeface="Abadi MT Condensed Light"/>
                  <a:ea typeface="Abadi MT Condensed Light"/>
                  <a:cs typeface="Abadi MT Condensed Light"/>
                  <a:sym typeface="Abadi MT Condensed Light"/>
                </a:defRPr>
              </a:lvl1pPr>
            </a:lstStyle>
            <a:p>
              <a:pPr/>
              <a:r>
                <a:t>3.请求</a:t>
              </a:r>
            </a:p>
          </p:txBody>
        </p:sp>
      </p:gr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80" name="Shape 1180"/>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181" name="Shape 1181"/>
          <p:cNvSpPr/>
          <p:nvPr/>
        </p:nvSpPr>
        <p:spPr>
          <a:xfrm>
            <a:off x="2887726" y="270380"/>
            <a:ext cx="72293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注册发现的实现框架</a:t>
            </a:r>
          </a:p>
        </p:txBody>
      </p:sp>
      <p:sp>
        <p:nvSpPr>
          <p:cNvPr id="1182" name="Shape 1182"/>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183" name="Shape 1183"/>
          <p:cNvSpPr/>
          <p:nvPr/>
        </p:nvSpPr>
        <p:spPr>
          <a:xfrm>
            <a:off x="1719709" y="2879997"/>
            <a:ext cx="3844330" cy="3374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500"/>
            </a:pPr>
            <a:r>
              <a:t>Etcd</a:t>
            </a:r>
          </a:p>
          <a:p>
            <a:pPr lvl="2" marL="488461" indent="-488461" defTabSz="584200">
              <a:spcBef>
                <a:spcPts val="1200"/>
              </a:spcBef>
              <a:buClr>
                <a:srgbClr val="00B56E"/>
              </a:buClr>
              <a:buSzPct val="100000"/>
              <a:buFont typeface="Lucida Grande"/>
              <a:buChar char="■"/>
              <a:defRPr sz="3500"/>
            </a:pPr>
            <a:r>
              <a:t>Dubbo</a:t>
            </a:r>
          </a:p>
          <a:p>
            <a:pPr lvl="2" marL="488461" indent="-488461" defTabSz="584200">
              <a:spcBef>
                <a:spcPts val="1200"/>
              </a:spcBef>
              <a:buClr>
                <a:srgbClr val="00B56E"/>
              </a:buClr>
              <a:buSzPct val="100000"/>
              <a:buFont typeface="Lucida Grande"/>
              <a:buChar char="■"/>
              <a:defRPr sz="3500"/>
            </a:pPr>
            <a:r>
              <a:t>Zookeeper</a:t>
            </a:r>
          </a:p>
          <a:p>
            <a:pPr lvl="2" marL="488461" indent="-488461" defTabSz="584200">
              <a:spcBef>
                <a:spcPts val="1200"/>
              </a:spcBef>
              <a:buClr>
                <a:srgbClr val="00B56E"/>
              </a:buClr>
              <a:buSzPct val="100000"/>
              <a:buFont typeface="Lucida Grande"/>
              <a:buChar char="■"/>
              <a:defRPr sz="3500"/>
            </a:pPr>
            <a:r>
              <a:t>Consul</a:t>
            </a:r>
          </a:p>
          <a:p>
            <a:pPr lvl="2" marL="488461" indent="-488461" defTabSz="584200">
              <a:spcBef>
                <a:spcPts val="1200"/>
              </a:spcBef>
              <a:buClr>
                <a:srgbClr val="00B56E"/>
              </a:buClr>
              <a:buSzPct val="100000"/>
              <a:buFont typeface="Lucida Grande"/>
              <a:buChar char="■"/>
              <a:defRPr sz="3500"/>
            </a:pPr>
            <a:r>
              <a:t>Netflix Oss Eureka</a:t>
            </a:r>
          </a:p>
        </p:txBody>
      </p:sp>
      <p:pic>
        <p:nvPicPr>
          <p:cNvPr id="1184" name="pasted-image.png"/>
          <p:cNvPicPr>
            <a:picLocks noChangeAspect="1"/>
          </p:cNvPicPr>
          <p:nvPr/>
        </p:nvPicPr>
        <p:blipFill>
          <a:blip r:embed="rId2">
            <a:extLst/>
          </a:blip>
          <a:stretch>
            <a:fillRect/>
          </a:stretch>
        </p:blipFill>
        <p:spPr>
          <a:xfrm>
            <a:off x="5720586" y="3704468"/>
            <a:ext cx="4622801" cy="914401"/>
          </a:xfrm>
          <a:prstGeom prst="rect">
            <a:avLst/>
          </a:prstGeom>
          <a:ln w="12700">
            <a:miter lim="400000"/>
          </a:ln>
        </p:spPr>
      </p:pic>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6" name="Shape 1186"/>
          <p:cNvSpPr/>
          <p:nvPr/>
        </p:nvSpPr>
        <p:spPr>
          <a:xfrm>
            <a:off x="3845244" y="3989567"/>
            <a:ext cx="4558442" cy="6971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indent="0" defTabSz="584200">
              <a:spcBef>
                <a:spcPts val="1200"/>
              </a:spcBef>
              <a:buClr>
                <a:srgbClr val="00B56E"/>
              </a:buClr>
              <a:buFont typeface="Lucida Grande"/>
              <a:defRPr sz="4500">
                <a:latin typeface="+mn-lt"/>
                <a:ea typeface="+mn-ea"/>
                <a:cs typeface="+mn-cs"/>
                <a:sym typeface="Helvetica"/>
              </a:defRPr>
            </a:pPr>
            <a:r>
              <a:t>服务的集中配置</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8" name="Shape 1188"/>
          <p:cNvSpPr/>
          <p:nvPr>
            <p:ph type="title"/>
          </p:nvPr>
        </p:nvSpPr>
        <p:spPr>
          <a:xfrm>
            <a:off x="380999" y="234949"/>
            <a:ext cx="12242801" cy="984251"/>
          </a:xfrm>
          <a:prstGeom prst="rect">
            <a:avLst/>
          </a:prstGeom>
        </p:spPr>
        <p:txBody>
          <a:bodyPr/>
          <a:lstStyle>
            <a:lvl1pPr algn="ctr">
              <a:defRPr b="0" spc="-248" sz="6200">
                <a:solidFill>
                  <a:srgbClr val="000000"/>
                </a:solidFill>
              </a:defRPr>
            </a:lvl1pPr>
          </a:lstStyle>
          <a:p>
            <a:pPr/>
            <a:r>
              <a:t>配置信息的管理方式</a:t>
            </a:r>
          </a:p>
        </p:txBody>
      </p:sp>
      <p:sp>
        <p:nvSpPr>
          <p:cNvPr id="1189" name="Shape 118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90" name="Shape 1190"/>
          <p:cNvSpPr/>
          <p:nvPr/>
        </p:nvSpPr>
        <p:spPr>
          <a:xfrm>
            <a:off x="3424961" y="2383282"/>
            <a:ext cx="6154878" cy="49870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4000"/>
            </a:pPr>
            <a:r>
              <a:t>与服务在同一个包中</a:t>
            </a:r>
          </a:p>
          <a:p>
            <a:pPr lvl="3" marL="711200" indent="-393700" defTabSz="584200">
              <a:spcBef>
                <a:spcPts val="1200"/>
              </a:spcBef>
              <a:buClr>
                <a:srgbClr val="00B56E"/>
              </a:buClr>
              <a:buSzPct val="95000"/>
              <a:buFont typeface="Lucida Grande"/>
              <a:buChar char="-"/>
              <a:defRPr sz="3000"/>
            </a:pPr>
            <a:r>
              <a:t>修改后需要重新构建/发布/重启</a:t>
            </a:r>
          </a:p>
          <a:p>
            <a:pPr defTabSz="584200">
              <a:spcBef>
                <a:spcPts val="1200"/>
              </a:spcBef>
              <a:defRPr sz="1500"/>
            </a:pPr>
          </a:p>
          <a:p>
            <a:pPr lvl="2" marL="488461" indent="-488461" defTabSz="584200">
              <a:spcBef>
                <a:spcPts val="1200"/>
              </a:spcBef>
              <a:buClr>
                <a:srgbClr val="00B56E"/>
              </a:buClr>
              <a:buSzPct val="100000"/>
              <a:buFont typeface="Lucida Grande"/>
              <a:buChar char="■"/>
              <a:defRPr sz="4000"/>
            </a:pPr>
            <a:r>
              <a:t>使用隔离的配置文件</a:t>
            </a:r>
          </a:p>
          <a:p>
            <a:pPr lvl="3" marL="711200" indent="-393700" defTabSz="584200">
              <a:spcBef>
                <a:spcPts val="1200"/>
              </a:spcBef>
              <a:buClr>
                <a:srgbClr val="00B56E"/>
              </a:buClr>
              <a:buSzPct val="95000"/>
              <a:buFont typeface="Lucida Grande"/>
              <a:buChar char="-"/>
              <a:defRPr sz="3000"/>
            </a:pPr>
            <a:r>
              <a:t>多节点之间同步成本高</a:t>
            </a:r>
          </a:p>
          <a:p>
            <a:pPr defTabSz="584200">
              <a:spcBef>
                <a:spcPts val="1200"/>
              </a:spcBef>
              <a:defRPr sz="1500"/>
            </a:pPr>
          </a:p>
          <a:p>
            <a:pPr lvl="2" marL="488461" indent="-488461" defTabSz="584200">
              <a:spcBef>
                <a:spcPts val="1200"/>
              </a:spcBef>
              <a:buClr>
                <a:srgbClr val="00B56E"/>
              </a:buClr>
              <a:buSzPct val="100000"/>
              <a:buFont typeface="Lucida Grande"/>
              <a:buChar char="■"/>
              <a:defRPr sz="4000"/>
            </a:pPr>
            <a:r>
              <a:t>使用环境变量管理</a:t>
            </a:r>
          </a:p>
          <a:p>
            <a:pPr lvl="3" marL="711200" indent="-393700" defTabSz="584200">
              <a:spcBef>
                <a:spcPts val="1200"/>
              </a:spcBef>
              <a:buClr>
                <a:srgbClr val="00B56E"/>
              </a:buClr>
              <a:buSzPct val="95000"/>
              <a:buFont typeface="Lucida Grande"/>
              <a:buChar char="-"/>
              <a:defRPr sz="3000"/>
            </a:pPr>
            <a:r>
              <a:t>配置项多则难以管理</a:t>
            </a:r>
          </a:p>
          <a:p>
            <a:pPr lvl="3" marL="711200" indent="-393700" defTabSz="584200">
              <a:spcBef>
                <a:spcPts val="1200"/>
              </a:spcBef>
              <a:buClr>
                <a:srgbClr val="00B56E"/>
              </a:buClr>
              <a:buSzPct val="95000"/>
              <a:buFont typeface="Lucida Grande"/>
              <a:buChar char="-"/>
              <a:defRPr sz="3000"/>
            </a:pPr>
            <a:r>
              <a:t>启动后环境变量难以追踪</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94" name="Shape 1194"/>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195" name="Shape 1195"/>
          <p:cNvSpPr/>
          <p:nvPr/>
        </p:nvSpPr>
        <p:spPr>
          <a:xfrm>
            <a:off x="3281425" y="270380"/>
            <a:ext cx="64419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配置信息管理挑战</a:t>
            </a:r>
          </a:p>
        </p:txBody>
      </p:sp>
      <p:sp>
        <p:nvSpPr>
          <p:cNvPr id="1196" name="Shape 1196"/>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197" name="Shape 1197"/>
          <p:cNvSpPr/>
          <p:nvPr/>
        </p:nvSpPr>
        <p:spPr>
          <a:xfrm>
            <a:off x="2999082" y="3024636"/>
            <a:ext cx="7398904" cy="20660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4000"/>
            </a:pPr>
            <a:r>
              <a:t>动态更新服务的配置信息</a:t>
            </a:r>
          </a:p>
          <a:p>
            <a:pPr lvl="2" marL="488461" indent="-488461" defTabSz="584200">
              <a:spcBef>
                <a:spcPts val="1200"/>
              </a:spcBef>
              <a:buClr>
                <a:srgbClr val="00B56E"/>
              </a:buClr>
              <a:buSzPct val="100000"/>
              <a:buFont typeface="Lucida Grande"/>
              <a:buChar char="■"/>
              <a:defRPr sz="4000"/>
            </a:pPr>
            <a:r>
              <a:t>同步多实例间的配置变更</a:t>
            </a:r>
          </a:p>
          <a:p>
            <a:pPr lvl="2" marL="488461" indent="-488461" defTabSz="584200">
              <a:spcBef>
                <a:spcPts val="1200"/>
              </a:spcBef>
              <a:buClr>
                <a:srgbClr val="00B56E"/>
              </a:buClr>
              <a:buSzPct val="100000"/>
              <a:buFont typeface="Lucida Grande"/>
              <a:buChar char="■"/>
              <a:defRPr sz="4000"/>
            </a:pPr>
            <a:r>
              <a:t>配置的追溯/回滚以及版本管理</a:t>
            </a: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99" name="Shape 1199"/>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200" name="Shape 1200"/>
          <p:cNvSpPr/>
          <p:nvPr/>
        </p:nvSpPr>
        <p:spPr>
          <a:xfrm>
            <a:off x="2887726" y="277991"/>
            <a:ext cx="72293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集中化配置核心机制</a:t>
            </a:r>
          </a:p>
        </p:txBody>
      </p:sp>
      <p:sp>
        <p:nvSpPr>
          <p:cNvPr id="1201" name="Shape 1201"/>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grpSp>
        <p:nvGrpSpPr>
          <p:cNvPr id="1229" name="Group 1229"/>
          <p:cNvGrpSpPr/>
          <p:nvPr/>
        </p:nvGrpSpPr>
        <p:grpSpPr>
          <a:xfrm>
            <a:off x="2973457" y="1617469"/>
            <a:ext cx="7892633" cy="7860093"/>
            <a:chOff x="0" y="0"/>
            <a:chExt cx="7892632" cy="7860092"/>
          </a:xfrm>
        </p:grpSpPr>
        <p:sp>
          <p:nvSpPr>
            <p:cNvPr id="1202" name="Shape 1202"/>
            <p:cNvSpPr/>
            <p:nvPr/>
          </p:nvSpPr>
          <p:spPr>
            <a:xfrm>
              <a:off x="1406247" y="3782090"/>
              <a:ext cx="4696370" cy="1498195"/>
            </a:xfrm>
            <a:prstGeom prst="roundRect">
              <a:avLst>
                <a:gd name="adj" fmla="val 17205"/>
              </a:avLst>
            </a:prstGeom>
            <a:solidFill>
              <a:srgbClr val="FFFFFF"/>
            </a:solidFill>
            <a:ln w="25400" cap="flat">
              <a:solidFill>
                <a:srgbClr val="000000"/>
              </a:solidFill>
              <a:custDash>
                <a:ds d="200000" sp="200000"/>
              </a:custDash>
              <a:miter lim="400000"/>
            </a:ln>
            <a:effectLst/>
          </p:spPr>
          <p:txBody>
            <a:bodyPr wrap="square" lIns="45718" tIns="45718" rIns="45718" bIns="45718" numCol="1" anchor="ctr">
              <a:noAutofit/>
            </a:bodyPr>
            <a:lstStyle/>
            <a:p>
              <a:pPr defTabSz="914400">
                <a:defRPr sz="1800">
                  <a:latin typeface="+mn-lt"/>
                  <a:ea typeface="+mn-ea"/>
                  <a:cs typeface="+mn-cs"/>
                  <a:sym typeface="Helvetica"/>
                </a:defRPr>
              </a:pPr>
            </a:p>
          </p:txBody>
        </p:sp>
        <p:sp>
          <p:nvSpPr>
            <p:cNvPr id="1203" name="Shape 1203"/>
            <p:cNvSpPr/>
            <p:nvPr/>
          </p:nvSpPr>
          <p:spPr>
            <a:xfrm>
              <a:off x="0" y="0"/>
              <a:ext cx="7892633" cy="7860093"/>
            </a:xfrm>
            <a:prstGeom prst="rect">
              <a:avLst/>
            </a:prstGeom>
            <a:solidFill>
              <a:srgbClr val="FFFFFF"/>
            </a:solidFill>
            <a:ln w="12700" cap="flat">
              <a:noFill/>
              <a:miter lim="400000"/>
            </a:ln>
            <a:effectLst/>
          </p:spPr>
          <p:txBody>
            <a:bodyPr wrap="square" lIns="45718" tIns="45718" rIns="45718" bIns="45718" numCol="1" anchor="ctr">
              <a:noAutofit/>
            </a:bodyPr>
            <a:lstStyle/>
            <a:p>
              <a:pPr defTabSz="914400">
                <a:defRPr sz="1800">
                  <a:latin typeface="等线"/>
                  <a:ea typeface="等线"/>
                  <a:cs typeface="等线"/>
                  <a:sym typeface="等线"/>
                </a:defRPr>
              </a:pPr>
            </a:p>
          </p:txBody>
        </p:sp>
        <p:sp>
          <p:nvSpPr>
            <p:cNvPr id="1204" name="Shape 1204"/>
            <p:cNvSpPr/>
            <p:nvPr/>
          </p:nvSpPr>
          <p:spPr>
            <a:xfrm>
              <a:off x="2515888" y="4425107"/>
              <a:ext cx="1718381" cy="773270"/>
            </a:xfrm>
            <a:prstGeom prst="roundRect">
              <a:avLst>
                <a:gd name="adj" fmla="val 33333"/>
              </a:avLst>
            </a:prstGeom>
            <a:solidFill>
              <a:srgbClr val="B2D3E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Abadi MT Condensed Light"/>
                  <a:ea typeface="Abadi MT Condensed Light"/>
                  <a:cs typeface="Abadi MT Condensed Light"/>
                  <a:sym typeface="Abadi MT Condensed Light"/>
                </a:defRPr>
              </a:lvl1pPr>
            </a:lstStyle>
            <a:p>
              <a:pPr/>
              <a:r>
                <a:t>ConfigServer</a:t>
              </a:r>
            </a:p>
          </p:txBody>
        </p:sp>
        <p:sp>
          <p:nvSpPr>
            <p:cNvPr id="1205" name="Shape 1205"/>
            <p:cNvSpPr/>
            <p:nvPr/>
          </p:nvSpPr>
          <p:spPr>
            <a:xfrm>
              <a:off x="3145961" y="4339188"/>
              <a:ext cx="1718381" cy="773270"/>
            </a:xfrm>
            <a:prstGeom prst="roundRect">
              <a:avLst>
                <a:gd name="adj" fmla="val 33333"/>
              </a:avLst>
            </a:prstGeom>
            <a:solidFill>
              <a:srgbClr val="B2D3E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Abadi MT Condensed Light"/>
                  <a:ea typeface="Abadi MT Condensed Light"/>
                  <a:cs typeface="Abadi MT Condensed Light"/>
                  <a:sym typeface="Abadi MT Condensed Light"/>
                </a:defRPr>
              </a:lvl1pPr>
            </a:lstStyle>
            <a:p>
              <a:pPr/>
              <a:r>
                <a:t>ConfigServer</a:t>
              </a:r>
            </a:p>
          </p:txBody>
        </p:sp>
        <p:sp>
          <p:nvSpPr>
            <p:cNvPr id="1206" name="Shape 1206"/>
            <p:cNvSpPr/>
            <p:nvPr/>
          </p:nvSpPr>
          <p:spPr>
            <a:xfrm>
              <a:off x="3764578" y="4287636"/>
              <a:ext cx="1718381" cy="773271"/>
            </a:xfrm>
            <a:prstGeom prst="roundRect">
              <a:avLst>
                <a:gd name="adj" fmla="val 33333"/>
              </a:avLst>
            </a:prstGeom>
            <a:solidFill>
              <a:srgbClr val="B2D3E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Abadi MT Condensed Light"/>
                  <a:ea typeface="Abadi MT Condensed Light"/>
                  <a:cs typeface="Abadi MT Condensed Light"/>
                  <a:sym typeface="Abadi MT Condensed Light"/>
                </a:defRPr>
              </a:lvl1pPr>
            </a:lstStyle>
            <a:p>
              <a:pPr/>
              <a:r>
                <a:t>ConfigServer</a:t>
              </a:r>
            </a:p>
          </p:txBody>
        </p:sp>
        <p:sp>
          <p:nvSpPr>
            <p:cNvPr id="1207" name="Shape 1207"/>
            <p:cNvSpPr/>
            <p:nvPr/>
          </p:nvSpPr>
          <p:spPr>
            <a:xfrm>
              <a:off x="948011" y="1962095"/>
              <a:ext cx="1718381" cy="773271"/>
            </a:xfrm>
            <a:prstGeom prst="roundRect">
              <a:avLst>
                <a:gd name="adj" fmla="val 33333"/>
              </a:avLst>
            </a:prstGeom>
            <a:solidFill>
              <a:srgbClr val="B2D3E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Abadi MT Condensed Light"/>
                  <a:ea typeface="Abadi MT Condensed Light"/>
                  <a:cs typeface="Abadi MT Condensed Light"/>
                  <a:sym typeface="Abadi MT Condensed Light"/>
                </a:defRPr>
              </a:lvl1pPr>
            </a:lstStyle>
            <a:p>
              <a:pPr/>
              <a:r>
                <a:t>ServiceA</a:t>
              </a:r>
            </a:p>
          </p:txBody>
        </p:sp>
        <p:sp>
          <p:nvSpPr>
            <p:cNvPr id="1208" name="Shape 1208"/>
            <p:cNvSpPr/>
            <p:nvPr/>
          </p:nvSpPr>
          <p:spPr>
            <a:xfrm>
              <a:off x="3055892" y="1962095"/>
              <a:ext cx="1718381" cy="773271"/>
            </a:xfrm>
            <a:prstGeom prst="roundRect">
              <a:avLst>
                <a:gd name="adj" fmla="val 33333"/>
              </a:avLst>
            </a:prstGeom>
            <a:solidFill>
              <a:srgbClr val="B2D3E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Abadi MT Condensed Light"/>
                  <a:ea typeface="Abadi MT Condensed Light"/>
                  <a:cs typeface="Abadi MT Condensed Light"/>
                  <a:sym typeface="Abadi MT Condensed Light"/>
                </a:defRPr>
              </a:lvl1pPr>
            </a:lstStyle>
            <a:p>
              <a:pPr/>
              <a:r>
                <a:t>ServiceB</a:t>
              </a:r>
            </a:p>
          </p:txBody>
        </p:sp>
        <p:sp>
          <p:nvSpPr>
            <p:cNvPr id="1209" name="Shape 1209"/>
            <p:cNvSpPr/>
            <p:nvPr/>
          </p:nvSpPr>
          <p:spPr>
            <a:xfrm>
              <a:off x="5163771" y="1962095"/>
              <a:ext cx="1718381" cy="773271"/>
            </a:xfrm>
            <a:prstGeom prst="roundRect">
              <a:avLst>
                <a:gd name="adj" fmla="val 33333"/>
              </a:avLst>
            </a:prstGeom>
            <a:solidFill>
              <a:srgbClr val="B2D3E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Abadi MT Condensed Light"/>
                  <a:ea typeface="Abadi MT Condensed Light"/>
                  <a:cs typeface="Abadi MT Condensed Light"/>
                  <a:sym typeface="Abadi MT Condensed Light"/>
                </a:defRPr>
              </a:lvl1pPr>
            </a:lstStyle>
            <a:p>
              <a:pPr/>
              <a:r>
                <a:t>ServiceC</a:t>
              </a:r>
            </a:p>
          </p:txBody>
        </p:sp>
        <p:sp>
          <p:nvSpPr>
            <p:cNvPr id="1210" name="Shape 1210"/>
            <p:cNvSpPr/>
            <p:nvPr/>
          </p:nvSpPr>
          <p:spPr>
            <a:xfrm>
              <a:off x="953739" y="2476121"/>
              <a:ext cx="351463" cy="347727"/>
            </a:xfrm>
            <a:prstGeom prst="ellipse">
              <a:avLst/>
            </a:prstGeom>
            <a:solidFill>
              <a:srgbClr val="FFFFFF"/>
            </a:solidFill>
            <a:ln w="12700" cap="flat">
              <a:solidFill>
                <a:srgbClr val="000000"/>
              </a:solidFill>
              <a:prstDash val="solid"/>
              <a:round/>
            </a:ln>
            <a:effectLst/>
          </p:spPr>
          <p:txBody>
            <a:bodyPr wrap="square" lIns="45718" tIns="45718" rIns="45718" bIns="45718" numCol="1" anchor="ctr">
              <a:noAutofit/>
            </a:bodyPr>
            <a:lstStyle/>
            <a:p>
              <a:pPr defTabSz="914400">
                <a:defRPr sz="1800">
                  <a:latin typeface="+mn-lt"/>
                  <a:ea typeface="+mn-ea"/>
                  <a:cs typeface="+mn-cs"/>
                  <a:sym typeface="Helvetica"/>
                </a:defRPr>
              </a:pPr>
            </a:p>
          </p:txBody>
        </p:sp>
        <p:sp>
          <p:nvSpPr>
            <p:cNvPr id="1211" name="Shape 1211"/>
            <p:cNvSpPr/>
            <p:nvPr/>
          </p:nvSpPr>
          <p:spPr>
            <a:xfrm>
              <a:off x="3055892" y="2476121"/>
              <a:ext cx="351463" cy="347727"/>
            </a:xfrm>
            <a:prstGeom prst="ellipse">
              <a:avLst/>
            </a:prstGeom>
            <a:solidFill>
              <a:srgbClr val="FFFFFF"/>
            </a:solidFill>
            <a:ln w="12700" cap="flat">
              <a:solidFill>
                <a:srgbClr val="000000"/>
              </a:solidFill>
              <a:prstDash val="solid"/>
              <a:round/>
            </a:ln>
            <a:effectLst/>
          </p:spPr>
          <p:txBody>
            <a:bodyPr wrap="square" lIns="45718" tIns="45718" rIns="45718" bIns="45718" numCol="1" anchor="ctr">
              <a:noAutofit/>
            </a:bodyPr>
            <a:lstStyle/>
            <a:p>
              <a:pPr defTabSz="914400">
                <a:defRPr sz="1800">
                  <a:latin typeface="+mn-lt"/>
                  <a:ea typeface="+mn-ea"/>
                  <a:cs typeface="+mn-cs"/>
                  <a:sym typeface="Helvetica"/>
                </a:defRPr>
              </a:pPr>
            </a:p>
          </p:txBody>
        </p:sp>
        <p:sp>
          <p:nvSpPr>
            <p:cNvPr id="1212" name="Shape 1212"/>
            <p:cNvSpPr/>
            <p:nvPr/>
          </p:nvSpPr>
          <p:spPr>
            <a:xfrm>
              <a:off x="5163771" y="2476121"/>
              <a:ext cx="351463" cy="347727"/>
            </a:xfrm>
            <a:prstGeom prst="ellipse">
              <a:avLst/>
            </a:prstGeom>
            <a:solidFill>
              <a:srgbClr val="FFFFFF"/>
            </a:solidFill>
            <a:ln w="12700" cap="flat">
              <a:solidFill>
                <a:srgbClr val="000000"/>
              </a:solidFill>
              <a:prstDash val="solid"/>
              <a:round/>
            </a:ln>
            <a:effectLst/>
          </p:spPr>
          <p:txBody>
            <a:bodyPr wrap="square" lIns="45718" tIns="45718" rIns="45718" bIns="45718" numCol="1" anchor="ctr">
              <a:noAutofit/>
            </a:bodyPr>
            <a:lstStyle/>
            <a:p>
              <a:pPr defTabSz="914400">
                <a:defRPr sz="1800">
                  <a:latin typeface="+mn-lt"/>
                  <a:ea typeface="+mn-ea"/>
                  <a:cs typeface="+mn-cs"/>
                  <a:sym typeface="Helvetica"/>
                </a:defRPr>
              </a:pPr>
            </a:p>
          </p:txBody>
        </p:sp>
        <p:sp>
          <p:nvSpPr>
            <p:cNvPr id="1213" name="Shape 1213"/>
            <p:cNvSpPr/>
            <p:nvPr/>
          </p:nvSpPr>
          <p:spPr>
            <a:xfrm>
              <a:off x="1753272" y="2773973"/>
              <a:ext cx="1338299" cy="1338300"/>
            </a:xfrm>
            <a:prstGeom prst="line">
              <a:avLst/>
            </a:prstGeom>
            <a:noFill/>
            <a:ln w="38100" cap="flat">
              <a:solidFill>
                <a:srgbClr val="000000"/>
              </a:solidFill>
              <a:prstDash val="solid"/>
              <a:round/>
              <a:tailEnd type="triangle" w="med" len="med"/>
            </a:ln>
            <a:effectLst/>
          </p:spPr>
          <p:txBody>
            <a:bodyPr wrap="square" lIns="45718" tIns="45718" rIns="45718" bIns="45718" numCol="1" anchor="t">
              <a:noAutofit/>
            </a:bodyPr>
            <a:lstStyle/>
            <a:p>
              <a:pPr defTabSz="914400">
                <a:defRPr sz="1800">
                  <a:latin typeface="+mn-lt"/>
                  <a:ea typeface="+mn-ea"/>
                  <a:cs typeface="+mn-cs"/>
                  <a:sym typeface="Helvetica"/>
                </a:defRPr>
              </a:pPr>
            </a:p>
          </p:txBody>
        </p:sp>
        <p:sp>
          <p:nvSpPr>
            <p:cNvPr id="1214" name="Shape 1214"/>
            <p:cNvSpPr/>
            <p:nvPr/>
          </p:nvSpPr>
          <p:spPr>
            <a:xfrm>
              <a:off x="3956663" y="2928192"/>
              <a:ext cx="1" cy="1189371"/>
            </a:xfrm>
            <a:prstGeom prst="line">
              <a:avLst/>
            </a:prstGeom>
            <a:noFill/>
            <a:ln w="38100" cap="flat">
              <a:solidFill>
                <a:srgbClr val="000000"/>
              </a:solidFill>
              <a:prstDash val="solid"/>
              <a:round/>
              <a:tailEnd type="triangle" w="med" len="med"/>
            </a:ln>
            <a:effectLst/>
          </p:spPr>
          <p:txBody>
            <a:bodyPr wrap="square" lIns="45718" tIns="45718" rIns="45718" bIns="45718" numCol="1" anchor="t">
              <a:noAutofit/>
            </a:bodyPr>
            <a:lstStyle/>
            <a:p>
              <a:pPr defTabSz="914400">
                <a:defRPr sz="1800">
                  <a:latin typeface="+mn-lt"/>
                  <a:ea typeface="+mn-ea"/>
                  <a:cs typeface="+mn-cs"/>
                  <a:sym typeface="Helvetica"/>
                </a:defRPr>
              </a:pPr>
            </a:p>
          </p:txBody>
        </p:sp>
        <p:sp>
          <p:nvSpPr>
            <p:cNvPr id="1215" name="Shape 1215"/>
            <p:cNvSpPr/>
            <p:nvPr/>
          </p:nvSpPr>
          <p:spPr>
            <a:xfrm flipH="1">
              <a:off x="4501823" y="2867059"/>
              <a:ext cx="1492485" cy="1250504"/>
            </a:xfrm>
            <a:prstGeom prst="line">
              <a:avLst/>
            </a:prstGeom>
            <a:noFill/>
            <a:ln w="38100" cap="flat">
              <a:solidFill>
                <a:srgbClr val="000000"/>
              </a:solidFill>
              <a:prstDash val="solid"/>
              <a:round/>
              <a:tailEnd type="triangle" w="med" len="med"/>
            </a:ln>
            <a:effectLst/>
          </p:spPr>
          <p:txBody>
            <a:bodyPr wrap="square" lIns="45718" tIns="45718" rIns="45718" bIns="45718" numCol="1" anchor="t">
              <a:noAutofit/>
            </a:bodyPr>
            <a:lstStyle/>
            <a:p>
              <a:pPr defTabSz="914400">
                <a:defRPr sz="1800">
                  <a:latin typeface="+mn-lt"/>
                  <a:ea typeface="+mn-ea"/>
                  <a:cs typeface="+mn-cs"/>
                  <a:sym typeface="Helvetica"/>
                </a:defRPr>
              </a:pPr>
            </a:p>
          </p:txBody>
        </p:sp>
        <p:sp>
          <p:nvSpPr>
            <p:cNvPr id="1216" name="Shape 1216"/>
            <p:cNvSpPr/>
            <p:nvPr/>
          </p:nvSpPr>
          <p:spPr>
            <a:xfrm>
              <a:off x="932314" y="6559995"/>
              <a:ext cx="1718381" cy="901274"/>
            </a:xfrm>
            <a:prstGeom prst="rect">
              <a:avLst/>
            </a:prstGeom>
            <a:solidFill>
              <a:srgbClr val="B2D3EB"/>
            </a:solidFill>
            <a:ln w="254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mn-lt"/>
                  <a:ea typeface="+mn-ea"/>
                  <a:cs typeface="+mn-cs"/>
                  <a:sym typeface="Helvetica"/>
                </a:defRPr>
              </a:lvl1pPr>
            </a:lstStyle>
            <a:p>
              <a:pPr/>
              <a:r>
                <a:t>文件系统</a:t>
              </a:r>
            </a:p>
          </p:txBody>
        </p:sp>
        <p:sp>
          <p:nvSpPr>
            <p:cNvPr id="1217" name="Shape 1217"/>
            <p:cNvSpPr/>
            <p:nvPr/>
          </p:nvSpPr>
          <p:spPr>
            <a:xfrm>
              <a:off x="3063106" y="6594363"/>
              <a:ext cx="1718381" cy="901274"/>
            </a:xfrm>
            <a:prstGeom prst="rect">
              <a:avLst/>
            </a:prstGeom>
            <a:solidFill>
              <a:srgbClr val="B2D3EB"/>
            </a:solidFill>
            <a:ln w="254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mn-lt"/>
                  <a:ea typeface="+mn-ea"/>
                  <a:cs typeface="+mn-cs"/>
                  <a:sym typeface="Helvetica"/>
                </a:defRPr>
              </a:lvl1pPr>
            </a:lstStyle>
            <a:p>
              <a:pPr/>
              <a:r>
                <a:t>数据库</a:t>
              </a:r>
            </a:p>
          </p:txBody>
        </p:sp>
        <p:sp>
          <p:nvSpPr>
            <p:cNvPr id="1218" name="Shape 1218"/>
            <p:cNvSpPr/>
            <p:nvPr/>
          </p:nvSpPr>
          <p:spPr>
            <a:xfrm>
              <a:off x="5193896" y="6559995"/>
              <a:ext cx="1718381" cy="901274"/>
            </a:xfrm>
            <a:prstGeom prst="rect">
              <a:avLst/>
            </a:prstGeom>
            <a:solidFill>
              <a:srgbClr val="B2D3EB"/>
            </a:solidFill>
            <a:ln w="254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mn-lt"/>
                  <a:ea typeface="+mn-ea"/>
                  <a:cs typeface="+mn-cs"/>
                  <a:sym typeface="Helvetica"/>
                </a:defRPr>
              </a:lvl1pPr>
            </a:lstStyle>
            <a:p>
              <a:pPr/>
              <a:r>
                <a:t>Git/SVN</a:t>
              </a:r>
            </a:p>
          </p:txBody>
        </p:sp>
        <p:sp>
          <p:nvSpPr>
            <p:cNvPr id="1219" name="Shape 1219"/>
            <p:cNvSpPr/>
            <p:nvPr/>
          </p:nvSpPr>
          <p:spPr>
            <a:xfrm flipH="1">
              <a:off x="1597107" y="5386861"/>
              <a:ext cx="1651492" cy="949848"/>
            </a:xfrm>
            <a:prstGeom prst="line">
              <a:avLst/>
            </a:prstGeom>
            <a:noFill/>
            <a:ln w="38100" cap="flat">
              <a:solidFill>
                <a:srgbClr val="000000"/>
              </a:solidFill>
              <a:prstDash val="solid"/>
              <a:round/>
              <a:tailEnd type="triangle" w="med" len="med"/>
            </a:ln>
            <a:effectLst/>
          </p:spPr>
          <p:txBody>
            <a:bodyPr wrap="square" lIns="45718" tIns="45718" rIns="45718" bIns="45718" numCol="1" anchor="t">
              <a:noAutofit/>
            </a:bodyPr>
            <a:lstStyle/>
            <a:p>
              <a:pPr defTabSz="914400">
                <a:defRPr sz="1800">
                  <a:latin typeface="+mn-lt"/>
                  <a:ea typeface="+mn-ea"/>
                  <a:cs typeface="+mn-cs"/>
                  <a:sym typeface="Helvetica"/>
                </a:defRPr>
              </a:pPr>
            </a:p>
          </p:txBody>
        </p:sp>
        <p:sp>
          <p:nvSpPr>
            <p:cNvPr id="1220" name="Shape 1220"/>
            <p:cNvSpPr/>
            <p:nvPr/>
          </p:nvSpPr>
          <p:spPr>
            <a:xfrm>
              <a:off x="3946316" y="5278598"/>
              <a:ext cx="1" cy="1189372"/>
            </a:xfrm>
            <a:prstGeom prst="line">
              <a:avLst/>
            </a:prstGeom>
            <a:noFill/>
            <a:ln w="38100" cap="flat">
              <a:solidFill>
                <a:srgbClr val="000000"/>
              </a:solidFill>
              <a:prstDash val="solid"/>
              <a:round/>
              <a:tailEnd type="triangle" w="med" len="med"/>
            </a:ln>
            <a:effectLst/>
          </p:spPr>
          <p:txBody>
            <a:bodyPr wrap="square" lIns="45718" tIns="45718" rIns="45718" bIns="45718" numCol="1" anchor="t">
              <a:noAutofit/>
            </a:bodyPr>
            <a:lstStyle/>
            <a:p>
              <a:pPr defTabSz="914400">
                <a:defRPr sz="1800">
                  <a:latin typeface="+mn-lt"/>
                  <a:ea typeface="+mn-ea"/>
                  <a:cs typeface="+mn-cs"/>
                  <a:sym typeface="Helvetica"/>
                </a:defRPr>
              </a:pPr>
            </a:p>
          </p:txBody>
        </p:sp>
        <p:sp>
          <p:nvSpPr>
            <p:cNvPr id="1221" name="Shape 1221"/>
            <p:cNvSpPr/>
            <p:nvPr/>
          </p:nvSpPr>
          <p:spPr>
            <a:xfrm>
              <a:off x="4589350" y="5318653"/>
              <a:ext cx="1687105" cy="1168382"/>
            </a:xfrm>
            <a:prstGeom prst="line">
              <a:avLst/>
            </a:prstGeom>
            <a:noFill/>
            <a:ln w="38100" cap="flat">
              <a:solidFill>
                <a:srgbClr val="000000"/>
              </a:solidFill>
              <a:prstDash val="solid"/>
              <a:round/>
              <a:tailEnd type="triangle" w="med" len="med"/>
            </a:ln>
            <a:effectLst/>
          </p:spPr>
          <p:txBody>
            <a:bodyPr wrap="square" lIns="45718" tIns="45718" rIns="45718" bIns="45718" numCol="1" anchor="t">
              <a:noAutofit/>
            </a:bodyPr>
            <a:lstStyle/>
            <a:p>
              <a:pPr defTabSz="914400">
                <a:defRPr sz="1800">
                  <a:latin typeface="+mn-lt"/>
                  <a:ea typeface="+mn-ea"/>
                  <a:cs typeface="+mn-cs"/>
                  <a:sym typeface="Helvetica"/>
                </a:defRPr>
              </a:pPr>
            </a:p>
          </p:txBody>
        </p:sp>
        <p:sp>
          <p:nvSpPr>
            <p:cNvPr id="1222" name="Shape 1222"/>
            <p:cNvSpPr/>
            <p:nvPr/>
          </p:nvSpPr>
          <p:spPr>
            <a:xfrm>
              <a:off x="792974" y="2759961"/>
              <a:ext cx="574360" cy="39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defTabSz="914400">
                <a:defRPr sz="1400">
                  <a:latin typeface="Abadi MT Condensed Light"/>
                  <a:ea typeface="Abadi MT Condensed Light"/>
                  <a:cs typeface="Abadi MT Condensed Light"/>
                  <a:sym typeface="Abadi MT Condensed Light"/>
                </a:defRPr>
              </a:lvl1pPr>
            </a:lstStyle>
            <a:p>
              <a:pPr/>
              <a:r>
                <a:t>Client</a:t>
              </a:r>
            </a:p>
          </p:txBody>
        </p:sp>
        <p:sp>
          <p:nvSpPr>
            <p:cNvPr id="1223" name="Shape 1223"/>
            <p:cNvSpPr/>
            <p:nvPr/>
          </p:nvSpPr>
          <p:spPr>
            <a:xfrm>
              <a:off x="2923062" y="2802729"/>
              <a:ext cx="574361" cy="398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defTabSz="914400">
                <a:defRPr sz="1400">
                  <a:latin typeface="Abadi MT Condensed Light"/>
                  <a:ea typeface="Abadi MT Condensed Light"/>
                  <a:cs typeface="Abadi MT Condensed Light"/>
                  <a:sym typeface="Abadi MT Condensed Light"/>
                </a:defRPr>
              </a:lvl1pPr>
            </a:lstStyle>
            <a:p>
              <a:pPr/>
              <a:r>
                <a:t>Client</a:t>
              </a:r>
            </a:p>
          </p:txBody>
        </p:sp>
        <p:sp>
          <p:nvSpPr>
            <p:cNvPr id="1224" name="Shape 1224"/>
            <p:cNvSpPr/>
            <p:nvPr/>
          </p:nvSpPr>
          <p:spPr>
            <a:xfrm>
              <a:off x="5055139" y="2847301"/>
              <a:ext cx="574360" cy="39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defTabSz="914400">
                <a:defRPr sz="1400">
                  <a:latin typeface="Abadi MT Condensed Light"/>
                  <a:ea typeface="Abadi MT Condensed Light"/>
                  <a:cs typeface="Abadi MT Condensed Light"/>
                  <a:sym typeface="Abadi MT Condensed Light"/>
                </a:defRPr>
              </a:lvl1pPr>
            </a:lstStyle>
            <a:p>
              <a:pPr/>
              <a:r>
                <a:t>Client</a:t>
              </a:r>
            </a:p>
          </p:txBody>
        </p:sp>
        <p:sp>
          <p:nvSpPr>
            <p:cNvPr id="1225" name="Shape 1225"/>
            <p:cNvSpPr/>
            <p:nvPr/>
          </p:nvSpPr>
          <p:spPr>
            <a:xfrm>
              <a:off x="3915082" y="1310484"/>
              <a:ext cx="1" cy="618616"/>
            </a:xfrm>
            <a:prstGeom prst="line">
              <a:avLst/>
            </a:prstGeom>
            <a:noFill/>
            <a:ln w="38100" cap="flat">
              <a:solidFill>
                <a:srgbClr val="000000"/>
              </a:solidFill>
              <a:custDash>
                <a:ds d="200000" sp="200000"/>
              </a:custDash>
              <a:miter lim="400000"/>
              <a:headEnd type="triangle" w="med" len="med"/>
            </a:ln>
            <a:effectLst/>
          </p:spPr>
          <p:txBody>
            <a:bodyPr wrap="square" lIns="45718" tIns="45718" rIns="45718" bIns="45718" numCol="1" anchor="t">
              <a:noAutofit/>
            </a:bodyPr>
            <a:lstStyle/>
            <a:p>
              <a:pPr defTabSz="914400">
                <a:defRPr sz="1800">
                  <a:latin typeface="+mn-lt"/>
                  <a:ea typeface="+mn-ea"/>
                  <a:cs typeface="+mn-cs"/>
                  <a:sym typeface="Helvetica"/>
                </a:defRPr>
              </a:pPr>
            </a:p>
          </p:txBody>
        </p:sp>
        <p:sp>
          <p:nvSpPr>
            <p:cNvPr id="1226" name="Shape 1226"/>
            <p:cNvSpPr/>
            <p:nvPr/>
          </p:nvSpPr>
          <p:spPr>
            <a:xfrm>
              <a:off x="530762" y="416214"/>
              <a:ext cx="6765484" cy="876373"/>
            </a:xfrm>
            <a:prstGeom prst="roundRect">
              <a:avLst>
                <a:gd name="adj" fmla="val 29412"/>
              </a:avLst>
            </a:prstGeom>
            <a:solidFill>
              <a:srgbClr val="B2D3EB"/>
            </a:solidFill>
            <a:ln w="254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defTabSz="914400">
                <a:defRPr sz="1800">
                  <a:latin typeface="+mn-lt"/>
                  <a:ea typeface="+mn-ea"/>
                  <a:cs typeface="+mn-cs"/>
                  <a:sym typeface="Helvetica"/>
                </a:defRPr>
              </a:lvl1pPr>
            </a:lstStyle>
            <a:p>
              <a:pPr/>
              <a:r>
                <a:t>Message Broker</a:t>
              </a:r>
            </a:p>
          </p:txBody>
        </p:sp>
        <p:sp>
          <p:nvSpPr>
            <p:cNvPr id="1227" name="Shape 1227"/>
            <p:cNvSpPr/>
            <p:nvPr/>
          </p:nvSpPr>
          <p:spPr>
            <a:xfrm>
              <a:off x="6022961" y="1335217"/>
              <a:ext cx="1" cy="593883"/>
            </a:xfrm>
            <a:prstGeom prst="line">
              <a:avLst/>
            </a:prstGeom>
            <a:noFill/>
            <a:ln w="38100" cap="flat">
              <a:solidFill>
                <a:srgbClr val="000000"/>
              </a:solidFill>
              <a:custDash>
                <a:ds d="200000" sp="200000"/>
              </a:custDash>
              <a:miter lim="400000"/>
              <a:tailEnd type="triangle" w="med" len="med"/>
            </a:ln>
            <a:effectLst/>
          </p:spPr>
          <p:txBody>
            <a:bodyPr wrap="square" lIns="45718" tIns="45718" rIns="45718" bIns="45718" numCol="1" anchor="t">
              <a:noAutofit/>
            </a:bodyPr>
            <a:lstStyle/>
            <a:p>
              <a:pPr defTabSz="914400">
                <a:defRPr sz="1800">
                  <a:latin typeface="+mn-lt"/>
                  <a:ea typeface="+mn-ea"/>
                  <a:cs typeface="+mn-cs"/>
                  <a:sym typeface="Helvetica"/>
                </a:defRPr>
              </a:pPr>
            </a:p>
          </p:txBody>
        </p:sp>
        <p:sp>
          <p:nvSpPr>
            <p:cNvPr id="1228" name="Shape 1228"/>
            <p:cNvSpPr/>
            <p:nvPr/>
          </p:nvSpPr>
          <p:spPr>
            <a:xfrm>
              <a:off x="1774320" y="1318033"/>
              <a:ext cx="1" cy="611067"/>
            </a:xfrm>
            <a:prstGeom prst="line">
              <a:avLst/>
            </a:prstGeom>
            <a:noFill/>
            <a:ln w="38100" cap="flat">
              <a:solidFill>
                <a:srgbClr val="000000"/>
              </a:solidFill>
              <a:custDash>
                <a:ds d="200000" sp="200000"/>
              </a:custDash>
              <a:miter lim="400000"/>
              <a:tailEnd type="triangle" w="med" len="med"/>
            </a:ln>
            <a:effectLst/>
          </p:spPr>
          <p:txBody>
            <a:bodyPr wrap="square" lIns="45718" tIns="45718" rIns="45718" bIns="45718" numCol="1" anchor="t">
              <a:noAutofit/>
            </a:bodyPr>
            <a:lstStyle/>
            <a:p>
              <a:pPr defTabSz="914400">
                <a:defRPr sz="1800">
                  <a:latin typeface="+mn-lt"/>
                  <a:ea typeface="+mn-ea"/>
                  <a:cs typeface="+mn-cs"/>
                  <a:sym typeface="Helvetica"/>
                </a:defRPr>
              </a:pPr>
            </a:p>
          </p:txBody>
        </p:sp>
      </p:gr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Shape 246"/>
          <p:cNvSpPr/>
          <p:nvPr/>
        </p:nvSpPr>
        <p:spPr>
          <a:xfrm>
            <a:off x="3803292" y="3491471"/>
            <a:ext cx="1565149"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高可用性</a:t>
            </a:r>
          </a:p>
        </p:txBody>
      </p:sp>
      <p:sp>
        <p:nvSpPr>
          <p:cNvPr id="247" name="Shape 247"/>
          <p:cNvSpPr/>
          <p:nvPr/>
        </p:nvSpPr>
        <p:spPr>
          <a:xfrm>
            <a:off x="2094922" y="2654229"/>
            <a:ext cx="12095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容错性</a:t>
            </a:r>
          </a:p>
        </p:txBody>
      </p:sp>
      <p:sp>
        <p:nvSpPr>
          <p:cNvPr id="248" name="Shape 248"/>
          <p:cNvSpPr/>
          <p:nvPr/>
        </p:nvSpPr>
        <p:spPr>
          <a:xfrm>
            <a:off x="2889513" y="4715612"/>
            <a:ext cx="15651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可管理性</a:t>
            </a:r>
          </a:p>
        </p:txBody>
      </p:sp>
      <p:sp>
        <p:nvSpPr>
          <p:cNvPr id="249" name="Shape 249"/>
          <p:cNvSpPr/>
          <p:nvPr/>
        </p:nvSpPr>
        <p:spPr>
          <a:xfrm>
            <a:off x="863307" y="5678898"/>
            <a:ext cx="15651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可替代性</a:t>
            </a:r>
          </a:p>
        </p:txBody>
      </p:sp>
      <p:sp>
        <p:nvSpPr>
          <p:cNvPr id="250" name="Shape 250"/>
          <p:cNvSpPr/>
          <p:nvPr/>
        </p:nvSpPr>
        <p:spPr>
          <a:xfrm>
            <a:off x="2889513" y="6145565"/>
            <a:ext cx="15651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可测试性</a:t>
            </a:r>
          </a:p>
        </p:txBody>
      </p:sp>
      <p:sp>
        <p:nvSpPr>
          <p:cNvPr id="251" name="Shape 251"/>
          <p:cNvSpPr/>
          <p:nvPr/>
        </p:nvSpPr>
        <p:spPr>
          <a:xfrm>
            <a:off x="7167296" y="3497631"/>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需求响应力</a:t>
            </a:r>
          </a:p>
        </p:txBody>
      </p:sp>
      <p:sp>
        <p:nvSpPr>
          <p:cNvPr id="252" name="Shape 252"/>
          <p:cNvSpPr/>
          <p:nvPr/>
        </p:nvSpPr>
        <p:spPr>
          <a:xfrm>
            <a:off x="4994871" y="2279650"/>
            <a:ext cx="2809749" cy="57391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3500"/>
            </a:lvl1pPr>
          </a:lstStyle>
          <a:p>
            <a:pPr/>
            <a:r>
              <a:t>快速上线能力</a:t>
            </a:r>
          </a:p>
        </p:txBody>
      </p:sp>
      <p:sp>
        <p:nvSpPr>
          <p:cNvPr id="253" name="Shape 253"/>
          <p:cNvSpPr/>
          <p:nvPr/>
        </p:nvSpPr>
        <p:spPr>
          <a:xfrm>
            <a:off x="5620838" y="4672495"/>
            <a:ext cx="2809749" cy="5739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3500"/>
            </a:lvl1pPr>
          </a:lstStyle>
          <a:p>
            <a:pPr/>
            <a:r>
              <a:t>模块独立发布</a:t>
            </a:r>
          </a:p>
        </p:txBody>
      </p:sp>
      <p:sp>
        <p:nvSpPr>
          <p:cNvPr id="254" name="Shape 254"/>
          <p:cNvSpPr/>
          <p:nvPr/>
        </p:nvSpPr>
        <p:spPr>
          <a:xfrm>
            <a:off x="5878576" y="6670335"/>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技术多样性</a:t>
            </a:r>
          </a:p>
        </p:txBody>
      </p:sp>
      <p:sp>
        <p:nvSpPr>
          <p:cNvPr id="255" name="Shape 255"/>
          <p:cNvSpPr/>
          <p:nvPr/>
        </p:nvSpPr>
        <p:spPr>
          <a:xfrm>
            <a:off x="8696883" y="5388947"/>
            <a:ext cx="1857249" cy="47536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创新与尝试</a:t>
            </a:r>
          </a:p>
        </p:txBody>
      </p:sp>
      <p:sp>
        <p:nvSpPr>
          <p:cNvPr id="256" name="Shape 256"/>
          <p:cNvSpPr/>
          <p:nvPr/>
        </p:nvSpPr>
        <p:spPr>
          <a:xfrm>
            <a:off x="8996484" y="2825136"/>
            <a:ext cx="2631949"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功能复杂度增加</a:t>
            </a:r>
          </a:p>
        </p:txBody>
      </p:sp>
      <p:sp>
        <p:nvSpPr>
          <p:cNvPr id="257" name="Shape 257"/>
          <p:cNvSpPr/>
          <p:nvPr/>
        </p:nvSpPr>
        <p:spPr>
          <a:xfrm>
            <a:off x="9159738" y="4107041"/>
            <a:ext cx="1920749"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流量不确定</a:t>
            </a:r>
          </a:p>
        </p:txBody>
      </p:sp>
      <p:sp>
        <p:nvSpPr>
          <p:cNvPr id="258" name="Shape 258"/>
          <p:cNvSpPr/>
          <p:nvPr/>
        </p:nvSpPr>
        <p:spPr>
          <a:xfrm>
            <a:off x="8842933" y="6664175"/>
            <a:ext cx="1565149"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800"/>
            </a:lvl1pPr>
          </a:lstStyle>
          <a:p>
            <a:pPr/>
            <a:r>
              <a:t>组织扩张</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31" name="Shape 1231"/>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232" name="Shape 1232"/>
          <p:cNvSpPr/>
          <p:nvPr/>
        </p:nvSpPr>
        <p:spPr>
          <a:xfrm>
            <a:off x="2494026" y="270380"/>
            <a:ext cx="80167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集中化配置的实现框架</a:t>
            </a:r>
          </a:p>
        </p:txBody>
      </p:sp>
      <p:sp>
        <p:nvSpPr>
          <p:cNvPr id="1233" name="Shape 1233"/>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234" name="Shape 1234"/>
          <p:cNvSpPr/>
          <p:nvPr/>
        </p:nvSpPr>
        <p:spPr>
          <a:xfrm>
            <a:off x="1719709" y="2879997"/>
            <a:ext cx="4124530" cy="2688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500"/>
            </a:pPr>
            <a:r>
              <a:t>Etcd</a:t>
            </a:r>
          </a:p>
          <a:p>
            <a:pPr lvl="2" marL="488461" indent="-488461" defTabSz="584200">
              <a:spcBef>
                <a:spcPts val="1200"/>
              </a:spcBef>
              <a:buClr>
                <a:srgbClr val="00B56E"/>
              </a:buClr>
              <a:buSzPct val="100000"/>
              <a:buFont typeface="Lucida Grande"/>
              <a:buChar char="■"/>
              <a:defRPr sz="3500"/>
            </a:pPr>
            <a:r>
              <a:t>Zookeeper</a:t>
            </a:r>
          </a:p>
          <a:p>
            <a:pPr lvl="2" marL="488461" indent="-488461" defTabSz="584200">
              <a:spcBef>
                <a:spcPts val="1200"/>
              </a:spcBef>
              <a:buClr>
                <a:srgbClr val="00B56E"/>
              </a:buClr>
              <a:buSzPct val="100000"/>
              <a:buFont typeface="Lucida Grande"/>
              <a:buChar char="■"/>
              <a:defRPr sz="3500"/>
            </a:pPr>
            <a:r>
              <a:t>Consul</a:t>
            </a:r>
          </a:p>
          <a:p>
            <a:pPr lvl="2" marL="488461" indent="-488461" defTabSz="584200">
              <a:spcBef>
                <a:spcPts val="1200"/>
              </a:spcBef>
              <a:buClr>
                <a:srgbClr val="00B56E"/>
              </a:buClr>
              <a:buSzPct val="100000"/>
              <a:buFont typeface="Lucida Grande"/>
              <a:buChar char="■"/>
              <a:defRPr sz="3500"/>
            </a:pPr>
            <a:r>
              <a:t>Spring Cloud Config</a:t>
            </a:r>
          </a:p>
        </p:txBody>
      </p:sp>
      <p:pic>
        <p:nvPicPr>
          <p:cNvPr id="1235" name="pasted-image.png"/>
          <p:cNvPicPr>
            <a:picLocks noChangeAspect="1"/>
          </p:cNvPicPr>
          <p:nvPr/>
        </p:nvPicPr>
        <p:blipFill>
          <a:blip r:embed="rId2">
            <a:extLst/>
          </a:blip>
          <a:stretch>
            <a:fillRect/>
          </a:stretch>
        </p:blipFill>
        <p:spPr>
          <a:xfrm>
            <a:off x="5720586" y="3704468"/>
            <a:ext cx="4622801" cy="914401"/>
          </a:xfrm>
          <a:prstGeom prst="rect">
            <a:avLst/>
          </a:prstGeom>
          <a:ln w="12700">
            <a:miter lim="400000"/>
          </a:ln>
        </p:spPr>
      </p:pic>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37" name="Shape 1237"/>
          <p:cNvSpPr/>
          <p:nvPr/>
        </p:nvSpPr>
        <p:spPr>
          <a:xfrm>
            <a:off x="9360608" y="2174703"/>
            <a:ext cx="3072842" cy="3718978"/>
          </a:xfrm>
          <a:prstGeom prst="rect">
            <a:avLst/>
          </a:prstGeom>
          <a:solidFill>
            <a:srgbClr val="FFFFFF"/>
          </a:solidFill>
          <a:ln w="63500">
            <a:solidFill>
              <a:srgbClr val="D93F2A"/>
            </a:solidFill>
            <a:custDash>
              <a:ds d="200000" sp="200000"/>
            </a:custDash>
            <a:miter lim="400000"/>
          </a:ln>
        </p:spPr>
        <p:txBody>
          <a:bodyPr lIns="65023" tIns="65023" rIns="65023" bIns="65023" anchor="ctr"/>
          <a:lstStyle/>
          <a:p>
            <a:pPr/>
          </a:p>
        </p:txBody>
      </p:sp>
      <p:sp>
        <p:nvSpPr>
          <p:cNvPr id="1238" name="Shape 1238"/>
          <p:cNvSpPr/>
          <p:nvPr/>
        </p:nvSpPr>
        <p:spPr>
          <a:xfrm>
            <a:off x="3675125" y="270380"/>
            <a:ext cx="5654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微服务生态系统</a:t>
            </a:r>
          </a:p>
        </p:txBody>
      </p:sp>
      <p:sp>
        <p:nvSpPr>
          <p:cNvPr id="1239" name="Shape 1239"/>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240" name="Shape 1240"/>
          <p:cNvSpPr/>
          <p:nvPr/>
        </p:nvSpPr>
        <p:spPr>
          <a:xfrm>
            <a:off x="3119285" y="3266644"/>
            <a:ext cx="6212570" cy="690643"/>
          </a:xfrm>
          <a:prstGeom prst="roundRect">
            <a:avLst>
              <a:gd name="adj" fmla="val 27583"/>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2500">
                <a:solidFill>
                  <a:srgbClr val="FFFFFF"/>
                </a:solidFill>
              </a:defRPr>
            </a:lvl1pPr>
          </a:lstStyle>
          <a:p>
            <a:pPr/>
            <a:r>
              <a:t>API网关/Edge Service</a:t>
            </a:r>
          </a:p>
        </p:txBody>
      </p:sp>
      <p:sp>
        <p:nvSpPr>
          <p:cNvPr id="1241" name="Shape 1241"/>
          <p:cNvSpPr/>
          <p:nvPr/>
        </p:nvSpPr>
        <p:spPr>
          <a:xfrm>
            <a:off x="6627197" y="5043724"/>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242" name="Shape 1242"/>
          <p:cNvSpPr/>
          <p:nvPr/>
        </p:nvSpPr>
        <p:spPr>
          <a:xfrm>
            <a:off x="5787307" y="5054687"/>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243" name="Shape 1243"/>
          <p:cNvSpPr/>
          <p:nvPr/>
        </p:nvSpPr>
        <p:spPr>
          <a:xfrm>
            <a:off x="4947380" y="5065650"/>
            <a:ext cx="438504" cy="438504"/>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1244" name="Shape 1244"/>
          <p:cNvSpPr/>
          <p:nvPr/>
        </p:nvSpPr>
        <p:spPr>
          <a:xfrm>
            <a:off x="5787307" y="418761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245" name="Shape 1245"/>
          <p:cNvSpPr/>
          <p:nvPr/>
        </p:nvSpPr>
        <p:spPr>
          <a:xfrm>
            <a:off x="8176406" y="5044013"/>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246" name="Shape 1246"/>
          <p:cNvSpPr/>
          <p:nvPr/>
        </p:nvSpPr>
        <p:spPr>
          <a:xfrm>
            <a:off x="7369366" y="5033051"/>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247" name="Shape 1247"/>
          <p:cNvSpPr/>
          <p:nvPr/>
        </p:nvSpPr>
        <p:spPr>
          <a:xfrm>
            <a:off x="7369366" y="4176945"/>
            <a:ext cx="438504" cy="438505"/>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rgbClr val="FFFFFF"/>
                </a:solidFill>
              </a:defRPr>
            </a:pPr>
          </a:p>
        </p:txBody>
      </p:sp>
      <p:sp>
        <p:nvSpPr>
          <p:cNvPr id="1248" name="Shape 1248"/>
          <p:cNvSpPr/>
          <p:nvPr/>
        </p:nvSpPr>
        <p:spPr>
          <a:xfrm>
            <a:off x="6217650" y="4678923"/>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249" name="Shape 1249"/>
          <p:cNvSpPr/>
          <p:nvPr/>
        </p:nvSpPr>
        <p:spPr>
          <a:xfrm>
            <a:off x="5993840" y="4731201"/>
            <a:ext cx="1" cy="2415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250" name="Shape 1250"/>
          <p:cNvSpPr/>
          <p:nvPr/>
        </p:nvSpPr>
        <p:spPr>
          <a:xfrm>
            <a:off x="7590782" y="4718501"/>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251" name="Shape 1251"/>
          <p:cNvSpPr/>
          <p:nvPr/>
        </p:nvSpPr>
        <p:spPr>
          <a:xfrm>
            <a:off x="7756081" y="4715265"/>
            <a:ext cx="445556"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252" name="Shape 1252"/>
          <p:cNvSpPr/>
          <p:nvPr/>
        </p:nvSpPr>
        <p:spPr>
          <a:xfrm flipV="1">
            <a:off x="7025376" y="4689346"/>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253" name="Shape 1253"/>
          <p:cNvSpPr/>
          <p:nvPr/>
        </p:nvSpPr>
        <p:spPr>
          <a:xfrm flipV="1">
            <a:off x="5351473" y="4656532"/>
            <a:ext cx="410521"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254" name="Shape 1254"/>
          <p:cNvSpPr/>
          <p:nvPr/>
        </p:nvSpPr>
        <p:spPr>
          <a:xfrm>
            <a:off x="3132973" y="4878649"/>
            <a:ext cx="5601801" cy="1"/>
          </a:xfrm>
          <a:prstGeom prst="line">
            <a:avLst/>
          </a:prstGeom>
          <a:ln w="25400">
            <a:solidFill>
              <a:schemeClr val="accent1"/>
            </a:solidFill>
            <a:custDash>
              <a:ds d="600000" sp="600000"/>
            </a:custDash>
            <a:miter lim="400000"/>
          </a:ln>
        </p:spPr>
        <p:txBody>
          <a:bodyPr lIns="65023" tIns="65023" rIns="65023" bIns="65023"/>
          <a:lstStyle/>
          <a:p>
            <a:pPr>
              <a:defRPr sz="1600">
                <a:latin typeface="+mn-lt"/>
                <a:ea typeface="+mn-ea"/>
                <a:cs typeface="+mn-cs"/>
                <a:sym typeface="Helvetica"/>
              </a:defRPr>
            </a:pPr>
          </a:p>
        </p:txBody>
      </p:sp>
      <p:sp>
        <p:nvSpPr>
          <p:cNvPr id="1255" name="Shape 1255"/>
          <p:cNvSpPr/>
          <p:nvPr/>
        </p:nvSpPr>
        <p:spPr>
          <a:xfrm>
            <a:off x="363625" y="6910068"/>
            <a:ext cx="2174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基础设施</a:t>
            </a:r>
          </a:p>
        </p:txBody>
      </p:sp>
      <p:sp>
        <p:nvSpPr>
          <p:cNvPr id="1256" name="Shape 1256"/>
          <p:cNvSpPr/>
          <p:nvPr/>
        </p:nvSpPr>
        <p:spPr>
          <a:xfrm>
            <a:off x="363625" y="4240782"/>
            <a:ext cx="1781594" cy="124218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4000"/>
            </a:pPr>
            <a:r>
              <a:t>业务层</a:t>
            </a:r>
          </a:p>
          <a:p>
            <a:pPr algn="ctr">
              <a:defRPr b="1" sz="1900"/>
            </a:pPr>
            <a:r>
              <a:t>    - 聚合服务</a:t>
            </a:r>
          </a:p>
          <a:p>
            <a:pPr algn="ctr">
              <a:defRPr b="1" sz="1900"/>
            </a:pPr>
            <a:r>
              <a:t>    - 基础服务</a:t>
            </a:r>
          </a:p>
        </p:txBody>
      </p:sp>
      <p:sp>
        <p:nvSpPr>
          <p:cNvPr id="1257" name="Shape 1257"/>
          <p:cNvSpPr/>
          <p:nvPr/>
        </p:nvSpPr>
        <p:spPr>
          <a:xfrm>
            <a:off x="9776700" y="2159862"/>
            <a:ext cx="2465739" cy="10311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b="1" sz="3500"/>
            </a:pPr>
            <a:r>
              <a:t>交付流水线</a:t>
            </a:r>
          </a:p>
          <a:p>
            <a:pPr algn="ctr">
              <a:defRPr b="1" sz="3500"/>
            </a:pPr>
            <a:r>
              <a:t>与工程实践</a:t>
            </a:r>
          </a:p>
        </p:txBody>
      </p:sp>
      <p:sp>
        <p:nvSpPr>
          <p:cNvPr id="1258" name="Shape 1258"/>
          <p:cNvSpPr/>
          <p:nvPr/>
        </p:nvSpPr>
        <p:spPr>
          <a:xfrm>
            <a:off x="4954047" y="5066079"/>
            <a:ext cx="438505"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259" name="Shape 1259"/>
          <p:cNvSpPr/>
          <p:nvPr/>
        </p:nvSpPr>
        <p:spPr>
          <a:xfrm>
            <a:off x="4114158" y="5077042"/>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260" name="Shape 1260"/>
          <p:cNvSpPr/>
          <p:nvPr/>
        </p:nvSpPr>
        <p:spPr>
          <a:xfrm>
            <a:off x="3274230" y="5088004"/>
            <a:ext cx="438504" cy="438505"/>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261" name="Shape 1261"/>
          <p:cNvSpPr/>
          <p:nvPr/>
        </p:nvSpPr>
        <p:spPr>
          <a:xfrm>
            <a:off x="4114158" y="4209974"/>
            <a:ext cx="438504" cy="438504"/>
          </a:xfrm>
          <a:prstGeom prst="ellipse">
            <a:avLst/>
          </a:prstGeom>
          <a:solidFill>
            <a:schemeClr val="accent2"/>
          </a:solidFill>
          <a:ln w="25400">
            <a:solidFill>
              <a:srgbClr val="8C3A38"/>
            </a:solidFill>
            <a:bevel/>
          </a:ln>
        </p:spPr>
        <p:txBody>
          <a:bodyPr lIns="65023" tIns="65023" rIns="65023" bIns="65023" anchor="ctr"/>
          <a:lstStyle/>
          <a:p>
            <a:pPr>
              <a:defRPr>
                <a:solidFill>
                  <a:srgbClr val="FFFFFF"/>
                </a:solidFill>
              </a:defRPr>
            </a:pPr>
          </a:p>
        </p:txBody>
      </p:sp>
      <p:sp>
        <p:nvSpPr>
          <p:cNvPr id="1262" name="Shape 1262"/>
          <p:cNvSpPr/>
          <p:nvPr/>
        </p:nvSpPr>
        <p:spPr>
          <a:xfrm>
            <a:off x="4544501" y="4701278"/>
            <a:ext cx="445555" cy="388241"/>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263" name="Shape 1263"/>
          <p:cNvSpPr/>
          <p:nvPr/>
        </p:nvSpPr>
        <p:spPr>
          <a:xfrm>
            <a:off x="4307991" y="4740856"/>
            <a:ext cx="1" cy="254233"/>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sp>
        <p:nvSpPr>
          <p:cNvPr id="1264" name="Shape 1264"/>
          <p:cNvSpPr/>
          <p:nvPr/>
        </p:nvSpPr>
        <p:spPr>
          <a:xfrm flipV="1">
            <a:off x="3678324" y="4678887"/>
            <a:ext cx="410520" cy="410520"/>
          </a:xfrm>
          <a:prstGeom prst="line">
            <a:avLst/>
          </a:prstGeom>
          <a:ln w="25400">
            <a:solidFill>
              <a:schemeClr val="accent1"/>
            </a:solidFill>
            <a:bevel/>
          </a:ln>
        </p:spPr>
        <p:txBody>
          <a:bodyPr lIns="65023" tIns="65023" rIns="65023" bIns="65023"/>
          <a:lstStyle/>
          <a:p>
            <a:pPr>
              <a:defRPr sz="1600">
                <a:latin typeface="+mn-lt"/>
                <a:ea typeface="+mn-ea"/>
                <a:cs typeface="+mn-cs"/>
                <a:sym typeface="Helvetica"/>
              </a:defRPr>
            </a:pPr>
          </a:p>
        </p:txBody>
      </p:sp>
      <p:grpSp>
        <p:nvGrpSpPr>
          <p:cNvPr id="1267" name="Group 1267"/>
          <p:cNvGrpSpPr/>
          <p:nvPr/>
        </p:nvGrpSpPr>
        <p:grpSpPr>
          <a:xfrm>
            <a:off x="2705228" y="6648339"/>
            <a:ext cx="9889994" cy="1205269"/>
            <a:chOff x="0" y="0"/>
            <a:chExt cx="9889992" cy="1205268"/>
          </a:xfrm>
        </p:grpSpPr>
        <p:sp>
          <p:nvSpPr>
            <p:cNvPr id="1265" name="Shape 1265"/>
            <p:cNvSpPr/>
            <p:nvPr/>
          </p:nvSpPr>
          <p:spPr>
            <a:xfrm>
              <a:off x="0" y="0"/>
              <a:ext cx="9889993" cy="1205269"/>
            </a:xfrm>
            <a:prstGeom prst="roundRect">
              <a:avLst>
                <a:gd name="adj" fmla="val 16574"/>
              </a:avLst>
            </a:prstGeom>
            <a:solidFill>
              <a:schemeClr val="accent4">
                <a:satOff val="-1335"/>
                <a:lumOff val="-10274"/>
              </a:schemeClr>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900">
                  <a:solidFill>
                    <a:srgbClr val="FFFFFF"/>
                  </a:solidFill>
                </a:defRPr>
              </a:pPr>
              <a:r>
                <a:t>CaaS/PaaS</a:t>
              </a:r>
            </a:p>
            <a:p>
              <a:pPr algn="ctr">
                <a:defRPr sz="2900">
                  <a:solidFill>
                    <a:srgbClr val="FFFFFF"/>
                  </a:solidFill>
                </a:defRPr>
              </a:pPr>
              <a:r>
                <a:t>IaaS</a:t>
              </a:r>
            </a:p>
          </p:txBody>
        </p:sp>
        <p:sp>
          <p:nvSpPr>
            <p:cNvPr id="1266" name="Shape 1266"/>
            <p:cNvSpPr/>
            <p:nvPr/>
          </p:nvSpPr>
          <p:spPr>
            <a:xfrm>
              <a:off x="52122" y="625759"/>
              <a:ext cx="9785749" cy="1"/>
            </a:xfrm>
            <a:prstGeom prst="line">
              <a:avLst/>
            </a:prstGeom>
            <a:noFill/>
            <a:ln w="38100" cap="flat">
              <a:solidFill>
                <a:schemeClr val="accent1">
                  <a:lumOff val="11862"/>
                </a:schemeClr>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268" name="Shape 1268"/>
          <p:cNvSpPr/>
          <p:nvPr/>
        </p:nvSpPr>
        <p:spPr>
          <a:xfrm>
            <a:off x="9475571" y="3259964"/>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微</a:t>
            </a:r>
          </a:p>
          <a:p>
            <a:pPr algn="ctr">
              <a:defRPr sz="2500">
                <a:solidFill>
                  <a:srgbClr val="FFFFFF"/>
                </a:solidFill>
              </a:defRPr>
            </a:pPr>
            <a:r>
              <a:t>服</a:t>
            </a:r>
          </a:p>
          <a:p>
            <a:pPr algn="ctr">
              <a:defRPr sz="2500">
                <a:solidFill>
                  <a:srgbClr val="FFFFFF"/>
                </a:solidFill>
              </a:defRPr>
            </a:pPr>
            <a:r>
              <a:t>务</a:t>
            </a:r>
          </a:p>
          <a:p>
            <a:pPr algn="ctr">
              <a:defRPr sz="2500">
                <a:solidFill>
                  <a:srgbClr val="FFFFFF"/>
                </a:solidFill>
              </a:defRPr>
            </a:pPr>
            <a:r>
              <a:t>开发框架</a:t>
            </a:r>
          </a:p>
        </p:txBody>
      </p:sp>
      <p:sp>
        <p:nvSpPr>
          <p:cNvPr id="1269" name="Shape 1269"/>
          <p:cNvSpPr/>
          <p:nvPr/>
        </p:nvSpPr>
        <p:spPr>
          <a:xfrm>
            <a:off x="11633706" y="3259964"/>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lvl1pPr algn="ctr">
              <a:defRPr sz="2500">
                <a:solidFill>
                  <a:srgbClr val="FFFFFF"/>
                </a:solidFill>
              </a:defRPr>
            </a:lvl1pPr>
          </a:lstStyle>
          <a:p>
            <a:pPr/>
            <a:r>
              <a:t>工程实践与规范</a:t>
            </a:r>
          </a:p>
        </p:txBody>
      </p:sp>
      <p:sp>
        <p:nvSpPr>
          <p:cNvPr id="1270" name="Shape 1270"/>
          <p:cNvSpPr/>
          <p:nvPr/>
        </p:nvSpPr>
        <p:spPr>
          <a:xfrm>
            <a:off x="10197924" y="3235322"/>
            <a:ext cx="657326"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持续交</a:t>
            </a:r>
          </a:p>
          <a:p>
            <a:pPr algn="ctr">
              <a:defRPr sz="2500">
                <a:solidFill>
                  <a:srgbClr val="FFFFFF"/>
                </a:solidFill>
              </a:defRPr>
            </a:pPr>
            <a:r>
              <a:t>付流水线</a:t>
            </a:r>
          </a:p>
        </p:txBody>
      </p:sp>
      <p:sp>
        <p:nvSpPr>
          <p:cNvPr id="1271" name="Shape 1271"/>
          <p:cNvSpPr/>
          <p:nvPr/>
        </p:nvSpPr>
        <p:spPr>
          <a:xfrm>
            <a:off x="10919287" y="3235322"/>
            <a:ext cx="657327" cy="2551838"/>
          </a:xfrm>
          <a:prstGeom prst="roundRect">
            <a:avLst>
              <a:gd name="adj" fmla="val 28981"/>
            </a:avLst>
          </a:prstGeom>
          <a:solidFill>
            <a:schemeClr val="accent5">
              <a:satOff val="-6843"/>
              <a:lumOff val="-10705"/>
            </a:schemeClr>
          </a:solidFill>
          <a:ln w="25400">
            <a:solidFill>
              <a:schemeClr val="accent1"/>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lstStyle/>
          <a:p>
            <a:pPr algn="ctr">
              <a:defRPr sz="2500">
                <a:solidFill>
                  <a:srgbClr val="FFFFFF"/>
                </a:solidFill>
              </a:defRPr>
            </a:pPr>
            <a:r>
              <a:t>端</a:t>
            </a:r>
          </a:p>
          <a:p>
            <a:pPr algn="ctr">
              <a:defRPr sz="2500">
                <a:solidFill>
                  <a:srgbClr val="FFFFFF"/>
                </a:solidFill>
              </a:defRPr>
            </a:pPr>
            <a:r>
              <a:t>到端的工具链</a:t>
            </a:r>
          </a:p>
        </p:txBody>
      </p:sp>
      <p:grpSp>
        <p:nvGrpSpPr>
          <p:cNvPr id="1282" name="Group 1282"/>
          <p:cNvGrpSpPr/>
          <p:nvPr/>
        </p:nvGrpSpPr>
        <p:grpSpPr>
          <a:xfrm>
            <a:off x="363625" y="5906883"/>
            <a:ext cx="12146448" cy="635510"/>
            <a:chOff x="-581613" y="-57404"/>
            <a:chExt cx="12146447" cy="635508"/>
          </a:xfrm>
        </p:grpSpPr>
        <p:sp>
          <p:nvSpPr>
            <p:cNvPr id="1272" name="Shape 1272"/>
            <p:cNvSpPr/>
            <p:nvPr/>
          </p:nvSpPr>
          <p:spPr>
            <a:xfrm>
              <a:off x="-581614" y="-57405"/>
              <a:ext cx="1666749" cy="635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4000"/>
              </a:lvl1pPr>
            </a:lstStyle>
            <a:p>
              <a:pPr/>
              <a:r>
                <a:t>支撑层</a:t>
              </a:r>
            </a:p>
          </p:txBody>
        </p:sp>
        <p:grpSp>
          <p:nvGrpSpPr>
            <p:cNvPr id="1281" name="Group 1281"/>
            <p:cNvGrpSpPr/>
            <p:nvPr/>
          </p:nvGrpSpPr>
          <p:grpSpPr>
            <a:xfrm>
              <a:off x="1674841" y="0"/>
              <a:ext cx="9889994" cy="520700"/>
              <a:chOff x="0" y="0"/>
              <a:chExt cx="9889992" cy="520700"/>
            </a:xfrm>
          </p:grpSpPr>
          <p:sp>
            <p:nvSpPr>
              <p:cNvPr id="1273" name="Shape 1273"/>
              <p:cNvSpPr/>
              <p:nvPr/>
            </p:nvSpPr>
            <p:spPr>
              <a:xfrm>
                <a:off x="0" y="6040"/>
                <a:ext cx="1421251"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注册发现</a:t>
                </a:r>
              </a:p>
            </p:txBody>
          </p:sp>
          <p:sp>
            <p:nvSpPr>
              <p:cNvPr id="1274" name="Shape 1274"/>
              <p:cNvSpPr/>
              <p:nvPr/>
            </p:nvSpPr>
            <p:spPr>
              <a:xfrm>
                <a:off x="8926358" y="12700"/>
                <a:ext cx="963635"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监控</a:t>
                </a:r>
              </a:p>
            </p:txBody>
          </p:sp>
          <p:sp>
            <p:nvSpPr>
              <p:cNvPr id="1275" name="Shape 1275"/>
              <p:cNvSpPr/>
              <p:nvPr/>
            </p:nvSpPr>
            <p:spPr>
              <a:xfrm>
                <a:off x="3909995" y="10863"/>
                <a:ext cx="1097603"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调用链</a:t>
                </a:r>
              </a:p>
            </p:txBody>
          </p:sp>
          <p:sp>
            <p:nvSpPr>
              <p:cNvPr id="1276" name="Shape 1276"/>
              <p:cNvSpPr/>
              <p:nvPr/>
            </p:nvSpPr>
            <p:spPr>
              <a:xfrm>
                <a:off x="6476531" y="12700"/>
                <a:ext cx="970603"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路由</a:t>
                </a:r>
              </a:p>
            </p:txBody>
          </p:sp>
          <p:sp>
            <p:nvSpPr>
              <p:cNvPr id="1277" name="Shape 1277"/>
              <p:cNvSpPr/>
              <p:nvPr/>
            </p:nvSpPr>
            <p:spPr>
              <a:xfrm>
                <a:off x="5034416" y="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授权认证</a:t>
                </a:r>
              </a:p>
            </p:txBody>
          </p:sp>
          <p:sp>
            <p:nvSpPr>
              <p:cNvPr id="1278" name="Shape 1278"/>
              <p:cNvSpPr/>
              <p:nvPr/>
            </p:nvSpPr>
            <p:spPr>
              <a:xfrm>
                <a:off x="7474346" y="12700"/>
                <a:ext cx="1421252" cy="508000"/>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日志聚合</a:t>
                </a:r>
              </a:p>
            </p:txBody>
          </p:sp>
          <p:sp>
            <p:nvSpPr>
              <p:cNvPr id="1279" name="Shape 1279"/>
              <p:cNvSpPr/>
              <p:nvPr/>
            </p:nvSpPr>
            <p:spPr>
              <a:xfrm>
                <a:off x="2896023" y="6040"/>
                <a:ext cx="970602" cy="508001"/>
              </a:xfrm>
              <a:prstGeom prst="roundRect">
                <a:avLst>
                  <a:gd name="adj" fmla="val 32169"/>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容错</a:t>
                </a:r>
              </a:p>
            </p:txBody>
          </p:sp>
          <p:sp>
            <p:nvSpPr>
              <p:cNvPr id="1280" name="Shape 1280"/>
              <p:cNvSpPr/>
              <p:nvPr/>
            </p:nvSpPr>
            <p:spPr>
              <a:xfrm>
                <a:off x="1444136" y="573"/>
                <a:ext cx="1421252" cy="508001"/>
              </a:xfrm>
              <a:prstGeom prst="roundRect">
                <a:avLst>
                  <a:gd name="adj" fmla="val 37500"/>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000"/>
                </a:lvl1pPr>
              </a:lstStyle>
              <a:p>
                <a:pPr/>
                <a:r>
                  <a:t>集中配置</a:t>
                </a:r>
              </a:p>
            </p:txBody>
          </p:sp>
        </p:grpSp>
      </p:grpSp>
      <p:sp>
        <p:nvSpPr>
          <p:cNvPr id="1283" name="Shape 1283"/>
          <p:cNvSpPr/>
          <p:nvPr/>
        </p:nvSpPr>
        <p:spPr>
          <a:xfrm>
            <a:off x="363625" y="3299609"/>
            <a:ext cx="1666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4000"/>
            </a:lvl1pPr>
          </a:lstStyle>
          <a:p>
            <a:pPr/>
            <a:r>
              <a:t>接入层</a:t>
            </a:r>
          </a:p>
        </p:txBody>
      </p:sp>
      <p:grpSp>
        <p:nvGrpSpPr>
          <p:cNvPr id="1287" name="Group 1287"/>
          <p:cNvGrpSpPr/>
          <p:nvPr/>
        </p:nvGrpSpPr>
        <p:grpSpPr>
          <a:xfrm>
            <a:off x="5385706" y="2230574"/>
            <a:ext cx="1096335" cy="676284"/>
            <a:chOff x="548166" y="0"/>
            <a:chExt cx="1096333" cy="676283"/>
          </a:xfrm>
        </p:grpSpPr>
        <p:sp>
          <p:nvSpPr>
            <p:cNvPr id="1284" name="Shape 1284"/>
            <p:cNvSpPr/>
            <p:nvPr/>
          </p:nvSpPr>
          <p:spPr>
            <a:xfrm flipH="1">
              <a:off x="1096333"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285" name="Shape 1285"/>
            <p:cNvSpPr/>
            <p:nvPr/>
          </p:nvSpPr>
          <p:spPr>
            <a:xfrm flipH="1">
              <a:off x="548166"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286" name="Shape 1286"/>
            <p:cNvSpPr/>
            <p:nvPr/>
          </p:nvSpPr>
          <p:spPr>
            <a:xfrm>
              <a:off x="1644500" y="0"/>
              <a:ext cx="1" cy="676284"/>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89" name="Shape 1289"/>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290" name="Shape 1290"/>
          <p:cNvSpPr/>
          <p:nvPr/>
        </p:nvSpPr>
        <p:spPr>
          <a:xfrm>
            <a:off x="1315850" y="2559538"/>
            <a:ext cx="3426789" cy="2720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15192" indent="-415192" defTabSz="584200">
              <a:spcBef>
                <a:spcPts val="1200"/>
              </a:spcBef>
              <a:buClr>
                <a:srgbClr val="00B56E"/>
              </a:buClr>
              <a:buSzPct val="100000"/>
              <a:buFont typeface="Lucida Grande"/>
              <a:buChar char="■"/>
              <a:defRPr sz="3500"/>
            </a:pPr>
            <a:r>
              <a:t>DropWizard</a:t>
            </a:r>
          </a:p>
          <a:p>
            <a:pPr lvl="2" marL="415192" indent="-415192" defTabSz="584200">
              <a:spcBef>
                <a:spcPts val="1200"/>
              </a:spcBef>
              <a:buClr>
                <a:srgbClr val="00B56E"/>
              </a:buClr>
              <a:buSzPct val="100000"/>
              <a:buFont typeface="Lucida Grande"/>
              <a:buChar char="■"/>
              <a:defRPr sz="3500"/>
            </a:pPr>
            <a:r>
              <a:t>Spring Boot</a:t>
            </a:r>
          </a:p>
          <a:p>
            <a:pPr lvl="2" marL="415192" indent="-415192" defTabSz="584200">
              <a:spcBef>
                <a:spcPts val="1200"/>
              </a:spcBef>
              <a:buClr>
                <a:srgbClr val="00B56E"/>
              </a:buClr>
              <a:buSzPct val="100000"/>
              <a:buFont typeface="Lucida Grande"/>
              <a:buChar char="■"/>
              <a:defRPr sz="3500"/>
            </a:pPr>
            <a:r>
              <a:t>Lagom(Scala)</a:t>
            </a:r>
          </a:p>
          <a:p>
            <a:pPr lvl="2" marL="415192" indent="-415192" defTabSz="584200">
              <a:spcBef>
                <a:spcPts val="1200"/>
              </a:spcBef>
              <a:buClr>
                <a:srgbClr val="00B56E"/>
              </a:buClr>
              <a:buSzPct val="100000"/>
              <a:buFont typeface="Lucida Grande"/>
              <a:buChar char="■"/>
              <a:defRPr sz="3500"/>
            </a:pPr>
            <a:r>
              <a:t>Seneca(NodeJS)</a:t>
            </a:r>
          </a:p>
        </p:txBody>
      </p:sp>
      <p:pic>
        <p:nvPicPr>
          <p:cNvPr id="1291" name="pasted-image.png"/>
          <p:cNvPicPr>
            <a:picLocks noChangeAspect="1"/>
          </p:cNvPicPr>
          <p:nvPr/>
        </p:nvPicPr>
        <p:blipFill>
          <a:blip r:embed="rId2">
            <a:extLst/>
          </a:blip>
          <a:stretch>
            <a:fillRect/>
          </a:stretch>
        </p:blipFill>
        <p:spPr>
          <a:xfrm>
            <a:off x="5747527" y="2538060"/>
            <a:ext cx="5016765" cy="1640788"/>
          </a:xfrm>
          <a:prstGeom prst="rect">
            <a:avLst/>
          </a:prstGeom>
          <a:ln w="12700">
            <a:miter lim="400000"/>
          </a:ln>
        </p:spPr>
      </p:pic>
      <p:pic>
        <p:nvPicPr>
          <p:cNvPr id="1292" name="pasted-image.png"/>
          <p:cNvPicPr>
            <a:picLocks noChangeAspect="1"/>
          </p:cNvPicPr>
          <p:nvPr/>
        </p:nvPicPr>
        <p:blipFill>
          <a:blip r:embed="rId3">
            <a:extLst/>
          </a:blip>
          <a:stretch>
            <a:fillRect/>
          </a:stretch>
        </p:blipFill>
        <p:spPr>
          <a:xfrm>
            <a:off x="5737397" y="4397884"/>
            <a:ext cx="5016765" cy="2508383"/>
          </a:xfrm>
          <a:prstGeom prst="rect">
            <a:avLst/>
          </a:prstGeom>
          <a:ln w="12700">
            <a:miter lim="400000"/>
          </a:ln>
        </p:spPr>
      </p:pic>
      <p:sp>
        <p:nvSpPr>
          <p:cNvPr id="1293" name="Shape 1293"/>
          <p:cNvSpPr/>
          <p:nvPr/>
        </p:nvSpPr>
        <p:spPr>
          <a:xfrm>
            <a:off x="3675125" y="270380"/>
            <a:ext cx="5654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微服务开发框架</a:t>
            </a: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95" name="Shape 1295"/>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pic>
        <p:nvPicPr>
          <p:cNvPr id="1296" name="pasted-image.png"/>
          <p:cNvPicPr>
            <a:picLocks noChangeAspect="1"/>
          </p:cNvPicPr>
          <p:nvPr/>
        </p:nvPicPr>
        <p:blipFill>
          <a:blip r:embed="rId2">
            <a:extLst/>
          </a:blip>
          <a:stretch>
            <a:fillRect/>
          </a:stretch>
        </p:blipFill>
        <p:spPr>
          <a:xfrm>
            <a:off x="2682839" y="4243823"/>
            <a:ext cx="8248072" cy="4117035"/>
          </a:xfrm>
          <a:prstGeom prst="rect">
            <a:avLst/>
          </a:prstGeom>
          <a:ln w="12700">
            <a:miter lim="400000"/>
          </a:ln>
        </p:spPr>
      </p:pic>
      <p:pic>
        <p:nvPicPr>
          <p:cNvPr id="1297" name="pasted-image.png"/>
          <p:cNvPicPr>
            <a:picLocks noChangeAspect="1"/>
          </p:cNvPicPr>
          <p:nvPr/>
        </p:nvPicPr>
        <p:blipFill>
          <a:blip r:embed="rId3">
            <a:extLst/>
          </a:blip>
          <a:stretch>
            <a:fillRect/>
          </a:stretch>
        </p:blipFill>
        <p:spPr>
          <a:xfrm>
            <a:off x="3143151" y="2235135"/>
            <a:ext cx="7030624" cy="1581746"/>
          </a:xfrm>
          <a:prstGeom prst="rect">
            <a:avLst/>
          </a:prstGeom>
          <a:ln w="12700">
            <a:miter lim="400000"/>
          </a:ln>
        </p:spPr>
      </p:pic>
      <p:sp>
        <p:nvSpPr>
          <p:cNvPr id="1298" name="Shape 1298"/>
          <p:cNvSpPr/>
          <p:nvPr/>
        </p:nvSpPr>
        <p:spPr>
          <a:xfrm>
            <a:off x="3675125" y="270380"/>
            <a:ext cx="5654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微服务开发框架</a:t>
            </a: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00" name="Shape 1300"/>
          <p:cNvSpPr/>
          <p:nvPr/>
        </p:nvSpPr>
        <p:spPr>
          <a:xfrm>
            <a:off x="3675125" y="270380"/>
            <a:ext cx="56545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持续交付流水线</a:t>
            </a:r>
          </a:p>
        </p:txBody>
      </p:sp>
      <p:sp>
        <p:nvSpPr>
          <p:cNvPr id="1301" name="Shape 1301"/>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302" name="Shape 1302"/>
          <p:cNvSpPr/>
          <p:nvPr/>
        </p:nvSpPr>
        <p:spPr>
          <a:xfrm>
            <a:off x="839095" y="2097353"/>
            <a:ext cx="2562798" cy="524878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15192" indent="-415192" defTabSz="584200">
              <a:spcBef>
                <a:spcPts val="1200"/>
              </a:spcBef>
              <a:buClr>
                <a:srgbClr val="00B56E"/>
              </a:buClr>
              <a:buSzPct val="100000"/>
              <a:buFont typeface="Lucida Grande"/>
              <a:buChar char="■"/>
              <a:defRPr sz="3500"/>
            </a:pPr>
            <a:r>
              <a:t>基于SaaS</a:t>
            </a:r>
          </a:p>
          <a:p>
            <a:pPr lvl="3" marL="899583" indent="-582083" defTabSz="584200">
              <a:spcBef>
                <a:spcPts val="1200"/>
              </a:spcBef>
              <a:buClr>
                <a:srgbClr val="00B56E"/>
              </a:buClr>
              <a:buSzPct val="100000"/>
              <a:buFont typeface="Lucida Grande"/>
              <a:buChar char="■"/>
              <a:defRPr sz="3300"/>
            </a:pPr>
            <a:r>
              <a:t>TravisCI</a:t>
            </a:r>
          </a:p>
          <a:p>
            <a:pPr lvl="3" marL="899583" indent="-582083" defTabSz="584200">
              <a:spcBef>
                <a:spcPts val="1200"/>
              </a:spcBef>
              <a:buClr>
                <a:srgbClr val="00B56E"/>
              </a:buClr>
              <a:buSzPct val="100000"/>
              <a:buFont typeface="Lucida Grande"/>
              <a:buChar char="■"/>
              <a:defRPr sz="3300"/>
            </a:pPr>
            <a:r>
              <a:t>CircleCI</a:t>
            </a:r>
          </a:p>
          <a:p>
            <a:pPr lvl="2" marL="415192" indent="-415192" defTabSz="584200">
              <a:spcBef>
                <a:spcPts val="1200"/>
              </a:spcBef>
              <a:buClr>
                <a:srgbClr val="00B56E"/>
              </a:buClr>
              <a:buSzPct val="100000"/>
              <a:buFont typeface="Lucida Grande"/>
              <a:buChar char="■"/>
              <a:defRPr sz="3500"/>
            </a:pPr>
            <a:r>
              <a:t>产品</a:t>
            </a:r>
          </a:p>
          <a:p>
            <a:pPr lvl="3" marL="899583" indent="-582083" defTabSz="584200">
              <a:spcBef>
                <a:spcPts val="1200"/>
              </a:spcBef>
              <a:buClr>
                <a:srgbClr val="00B56E"/>
              </a:buClr>
              <a:buSzPct val="100000"/>
              <a:buFont typeface="Lucida Grande"/>
              <a:buChar char="■"/>
              <a:defRPr sz="3300"/>
            </a:pPr>
            <a:r>
              <a:t>Jenkins</a:t>
            </a:r>
          </a:p>
          <a:p>
            <a:pPr lvl="3" marL="899583" indent="-582083" defTabSz="584200">
              <a:spcBef>
                <a:spcPts val="1200"/>
              </a:spcBef>
              <a:buClr>
                <a:srgbClr val="00B56E"/>
              </a:buClr>
              <a:buSzPct val="100000"/>
              <a:buFont typeface="Lucida Grande"/>
              <a:buChar char="■"/>
              <a:defRPr sz="3300"/>
            </a:pPr>
            <a:r>
              <a:t>Bamboo</a:t>
            </a:r>
          </a:p>
          <a:p>
            <a:pPr lvl="3" marL="899583" indent="-582083" defTabSz="584200">
              <a:spcBef>
                <a:spcPts val="1200"/>
              </a:spcBef>
              <a:buClr>
                <a:srgbClr val="00B56E"/>
              </a:buClr>
              <a:buSzPct val="100000"/>
              <a:buFont typeface="Lucida Grande"/>
              <a:buChar char="■"/>
              <a:defRPr sz="3300"/>
            </a:pPr>
            <a:r>
              <a:t>GoCD</a:t>
            </a:r>
          </a:p>
          <a:p>
            <a:pPr defTabSz="584200">
              <a:spcBef>
                <a:spcPts val="1200"/>
              </a:spcBef>
              <a:buClr>
                <a:srgbClr val="00B56E"/>
              </a:buClr>
              <a:buFont typeface="Lucida Grande"/>
              <a:defRPr sz="3300"/>
            </a:pPr>
            <a:r>
              <a:t>……</a:t>
            </a:r>
          </a:p>
        </p:txBody>
      </p:sp>
      <p:pic>
        <p:nvPicPr>
          <p:cNvPr id="1303" name="pasted-image.png"/>
          <p:cNvPicPr>
            <a:picLocks noChangeAspect="1"/>
          </p:cNvPicPr>
          <p:nvPr/>
        </p:nvPicPr>
        <p:blipFill>
          <a:blip r:embed="rId3">
            <a:extLst/>
          </a:blip>
          <a:stretch>
            <a:fillRect/>
          </a:stretch>
        </p:blipFill>
        <p:spPr>
          <a:xfrm>
            <a:off x="3650731" y="2025609"/>
            <a:ext cx="8109108" cy="6000740"/>
          </a:xfrm>
          <a:prstGeom prst="rect">
            <a:avLst/>
          </a:prstGeom>
          <a:ln w="12700">
            <a:miter lim="400000"/>
          </a:ln>
        </p:spPr>
      </p:pic>
      <p:sp>
        <p:nvSpPr>
          <p:cNvPr id="1304" name="Shape 1304"/>
          <p:cNvSpPr/>
          <p:nvPr/>
        </p:nvSpPr>
        <p:spPr>
          <a:xfrm>
            <a:off x="74796" y="7458032"/>
            <a:ext cx="3677490" cy="701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3" indent="317500" defTabSz="584200">
              <a:spcBef>
                <a:spcPts val="1200"/>
              </a:spcBef>
              <a:buClr>
                <a:srgbClr val="3696E1"/>
              </a:buClr>
              <a:buFont typeface="Lucida Grande"/>
              <a:defRPr b="1" sz="3700"/>
            </a:pPr>
            <a:r>
              <a:t>Cloud Dragon</a:t>
            </a: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1310" name="Group 1310"/>
          <p:cNvGrpSpPr/>
          <p:nvPr/>
        </p:nvGrpSpPr>
        <p:grpSpPr>
          <a:xfrm>
            <a:off x="2380485" y="4529994"/>
            <a:ext cx="8675291" cy="4554899"/>
            <a:chOff x="0" y="0"/>
            <a:chExt cx="8675289" cy="4554898"/>
          </a:xfrm>
        </p:grpSpPr>
        <p:pic>
          <p:nvPicPr>
            <p:cNvPr id="1308" name="pasted-image.png"/>
            <p:cNvPicPr>
              <a:picLocks noChangeAspect="1"/>
            </p:cNvPicPr>
            <p:nvPr/>
          </p:nvPicPr>
          <p:blipFill>
            <a:blip r:embed="rId2">
              <a:extLst/>
            </a:blip>
            <a:stretch>
              <a:fillRect/>
            </a:stretch>
          </p:blipFill>
          <p:spPr>
            <a:xfrm>
              <a:off x="86466" y="48809"/>
              <a:ext cx="8401739" cy="4506090"/>
            </a:xfrm>
            <a:prstGeom prst="rect">
              <a:avLst/>
            </a:prstGeom>
            <a:ln w="12700" cap="flat">
              <a:noFill/>
              <a:miter lim="400000"/>
            </a:ln>
            <a:effectLst/>
          </p:spPr>
        </p:pic>
        <p:sp>
          <p:nvSpPr>
            <p:cNvPr id="1309" name="Shape 1309"/>
            <p:cNvSpPr/>
            <p:nvPr/>
          </p:nvSpPr>
          <p:spPr>
            <a:xfrm>
              <a:off x="0" y="0"/>
              <a:ext cx="8675290" cy="625482"/>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pic>
        <p:nvPicPr>
          <p:cNvPr id="1311" name="pasted-image.png"/>
          <p:cNvPicPr>
            <a:picLocks noChangeAspect="1"/>
          </p:cNvPicPr>
          <p:nvPr/>
        </p:nvPicPr>
        <p:blipFill>
          <a:blip r:embed="rId3">
            <a:extLst/>
          </a:blip>
          <a:stretch>
            <a:fillRect/>
          </a:stretch>
        </p:blipFill>
        <p:spPr>
          <a:xfrm>
            <a:off x="1613228" y="1625080"/>
            <a:ext cx="10209806" cy="3552737"/>
          </a:xfrm>
          <a:prstGeom prst="rect">
            <a:avLst/>
          </a:prstGeom>
          <a:ln w="12700">
            <a:miter lim="400000"/>
          </a:ln>
        </p:spPr>
      </p:pic>
      <p:sp>
        <p:nvSpPr>
          <p:cNvPr id="1312" name="Shape 1312"/>
          <p:cNvSpPr/>
          <p:nvPr/>
        </p:nvSpPr>
        <p:spPr>
          <a:xfrm>
            <a:off x="-161538" y="9482935"/>
            <a:ext cx="13327876" cy="1270001"/>
          </a:xfrm>
          <a:prstGeom prst="rect">
            <a:avLst/>
          </a:prstGeom>
          <a:solidFill>
            <a:srgbClr val="FFFFFF"/>
          </a:solidFill>
          <a:ln w="12700">
            <a:miter lim="400000"/>
          </a:ln>
        </p:spPr>
        <p:txBody>
          <a:bodyPr lIns="65023" tIns="65023" rIns="65023" bIns="65023" anchor="ctr"/>
          <a:lstStyle/>
          <a:p>
            <a:pPr/>
          </a:p>
        </p:txBody>
      </p:sp>
      <p:sp>
        <p:nvSpPr>
          <p:cNvPr id="1313" name="Shape 1313"/>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314" name="Shape 1314"/>
          <p:cNvSpPr/>
          <p:nvPr/>
        </p:nvSpPr>
        <p:spPr>
          <a:xfrm>
            <a:off x="4068825" y="270380"/>
            <a:ext cx="48671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端到端工具链</a:t>
            </a: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16" name="Shape 1316"/>
          <p:cNvSpPr/>
          <p:nvPr/>
        </p:nvSpPr>
        <p:spPr>
          <a:xfrm>
            <a:off x="-161538" y="9482935"/>
            <a:ext cx="13327876" cy="1270001"/>
          </a:xfrm>
          <a:prstGeom prst="rect">
            <a:avLst/>
          </a:prstGeom>
          <a:solidFill>
            <a:srgbClr val="FFFFFF"/>
          </a:solidFill>
          <a:ln w="12700">
            <a:miter lim="400000"/>
          </a:ln>
        </p:spPr>
        <p:txBody>
          <a:bodyPr lIns="65023" tIns="65023" rIns="65023" bIns="65023" anchor="ctr"/>
          <a:lstStyle/>
          <a:p>
            <a:pPr/>
          </a:p>
        </p:txBody>
      </p:sp>
      <p:sp>
        <p:nvSpPr>
          <p:cNvPr id="1317" name="Shape 1317"/>
          <p:cNvSpPr/>
          <p:nvPr/>
        </p:nvSpPr>
        <p:spPr>
          <a:xfrm>
            <a:off x="-134816" y="1407343"/>
            <a:ext cx="1327443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318" name="Shape 1318"/>
          <p:cNvSpPr/>
          <p:nvPr/>
        </p:nvSpPr>
        <p:spPr>
          <a:xfrm>
            <a:off x="4462526" y="270380"/>
            <a:ext cx="40797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工程化实践</a:t>
            </a:r>
          </a:p>
        </p:txBody>
      </p:sp>
      <p:grpSp>
        <p:nvGrpSpPr>
          <p:cNvPr id="1325" name="Group 1325"/>
          <p:cNvGrpSpPr/>
          <p:nvPr/>
        </p:nvGrpSpPr>
        <p:grpSpPr>
          <a:xfrm>
            <a:off x="3128939" y="3202082"/>
            <a:ext cx="6279596" cy="5653749"/>
            <a:chOff x="-304800" y="0"/>
            <a:chExt cx="6279594" cy="5653747"/>
          </a:xfrm>
        </p:grpSpPr>
        <p:sp>
          <p:nvSpPr>
            <p:cNvPr id="1319" name="Shape 1319"/>
            <p:cNvSpPr/>
            <p:nvPr/>
          </p:nvSpPr>
          <p:spPr>
            <a:xfrm>
              <a:off x="644071" y="830171"/>
              <a:ext cx="4411098" cy="4263978"/>
            </a:xfrm>
            <a:prstGeom prst="ellipse">
              <a:avLst/>
            </a:prstGeom>
            <a:solidFill>
              <a:srgbClr val="FFFFFF"/>
            </a:solidFill>
            <a:ln w="50800" cap="flat">
              <a:solidFill>
                <a:schemeClr val="accent1"/>
              </a:solidFill>
              <a:custDash>
                <a:ds d="200000" sp="200000"/>
              </a:custDash>
              <a:miter lim="400000"/>
            </a:ln>
            <a:effectLst/>
          </p:spPr>
          <p:txBody>
            <a:bodyPr wrap="square" lIns="65023" tIns="65023" rIns="65023" bIns="65023" numCol="1" anchor="ctr">
              <a:noAutofit/>
            </a:bodyPr>
            <a:lstStyle/>
            <a:p>
              <a:pPr/>
            </a:p>
          </p:txBody>
        </p:sp>
        <p:sp>
          <p:nvSpPr>
            <p:cNvPr id="1320" name="Shape 1320"/>
            <p:cNvSpPr/>
            <p:nvPr/>
          </p:nvSpPr>
          <p:spPr>
            <a:xfrm>
              <a:off x="4069794" y="1452105"/>
              <a:ext cx="1905001" cy="1905001"/>
            </a:xfrm>
            <a:prstGeom prst="ellipse">
              <a:avLst/>
            </a:prstGeom>
            <a:solidFill>
              <a:schemeClr val="accent4">
                <a:satOff val="-1335"/>
                <a:lumOff val="-10274"/>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测试</a:t>
              </a:r>
            </a:p>
          </p:txBody>
        </p:sp>
        <p:sp>
          <p:nvSpPr>
            <p:cNvPr id="1321" name="Shape 1321"/>
            <p:cNvSpPr/>
            <p:nvPr/>
          </p:nvSpPr>
          <p:spPr>
            <a:xfrm>
              <a:off x="3409314" y="3748747"/>
              <a:ext cx="1905001" cy="1905001"/>
            </a:xfrm>
            <a:prstGeom prst="ellipse">
              <a:avLst/>
            </a:prstGeom>
            <a:solidFill>
              <a:schemeClr val="accent5">
                <a:satOff val="-6843"/>
                <a:lumOff val="-10705"/>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部署</a:t>
              </a:r>
            </a:p>
          </p:txBody>
        </p:sp>
        <p:sp>
          <p:nvSpPr>
            <p:cNvPr id="1322" name="Shape 1322"/>
            <p:cNvSpPr/>
            <p:nvPr/>
          </p:nvSpPr>
          <p:spPr>
            <a:xfrm>
              <a:off x="-304800" y="1452105"/>
              <a:ext cx="1905000" cy="1905001"/>
            </a:xfrm>
            <a:prstGeom prst="ellipse">
              <a:avLst/>
            </a:prstGeom>
            <a:solidFill>
              <a:schemeClr val="accent3">
                <a:satOff val="-6373"/>
                <a:lumOff val="-10823"/>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运维</a:t>
              </a:r>
            </a:p>
          </p:txBody>
        </p:sp>
        <p:sp>
          <p:nvSpPr>
            <p:cNvPr id="1323" name="Shape 1323"/>
            <p:cNvSpPr/>
            <p:nvPr/>
          </p:nvSpPr>
          <p:spPr>
            <a:xfrm>
              <a:off x="679300" y="3721221"/>
              <a:ext cx="1905001" cy="1905001"/>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发布</a:t>
              </a:r>
            </a:p>
          </p:txBody>
        </p:sp>
        <p:sp>
          <p:nvSpPr>
            <p:cNvPr id="1324" name="Shape 1324"/>
            <p:cNvSpPr/>
            <p:nvPr/>
          </p:nvSpPr>
          <p:spPr>
            <a:xfrm>
              <a:off x="1897119" y="0"/>
              <a:ext cx="1905001" cy="1905000"/>
            </a:xfrm>
            <a:prstGeom prst="ellipse">
              <a:avLst/>
            </a:prstGeom>
            <a:solidFill>
              <a:schemeClr val="accent2">
                <a:satOff val="-4966"/>
                <a:lumOff val="-10549"/>
              </a:schemeClr>
            </a:solidFill>
            <a:ln w="127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开发</a:t>
              </a:r>
            </a:p>
          </p:txBody>
        </p:sp>
      </p:grpSp>
      <p:sp>
        <p:nvSpPr>
          <p:cNvPr id="1326" name="Shape 1326"/>
          <p:cNvSpPr/>
          <p:nvPr/>
        </p:nvSpPr>
        <p:spPr>
          <a:xfrm>
            <a:off x="5131849" y="1625080"/>
            <a:ext cx="2741102" cy="160452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190499" indent="-190499" defTabSz="584200">
              <a:spcBef>
                <a:spcPts val="1200"/>
              </a:spcBef>
              <a:buClr>
                <a:srgbClr val="00B56E"/>
              </a:buClr>
              <a:buSzPct val="100000"/>
              <a:buFont typeface="Lucida Grande"/>
              <a:buChar char="■"/>
              <a:defRPr sz="3000">
                <a:latin typeface="+mn-lt"/>
                <a:ea typeface="+mn-ea"/>
                <a:cs typeface="+mn-cs"/>
                <a:sym typeface="Helvetica"/>
              </a:defRPr>
            </a:pPr>
            <a:r>
              <a:t>独立代码库</a:t>
            </a:r>
          </a:p>
          <a:p>
            <a:pPr lvl="2" marL="190499" indent="-190499" defTabSz="584200">
              <a:spcBef>
                <a:spcPts val="1200"/>
              </a:spcBef>
              <a:buClr>
                <a:srgbClr val="00B56E"/>
              </a:buClr>
              <a:buSzPct val="100000"/>
              <a:buFont typeface="Lucida Grande"/>
              <a:buChar char="■"/>
              <a:defRPr sz="3000">
                <a:latin typeface="+mn-lt"/>
                <a:ea typeface="+mn-ea"/>
                <a:cs typeface="+mn-cs"/>
                <a:sym typeface="Helvetica"/>
              </a:defRPr>
            </a:pPr>
            <a:r>
              <a:t>服务说明文件</a:t>
            </a:r>
          </a:p>
          <a:p>
            <a:pPr lvl="2" marL="190499" indent="-190499" defTabSz="584200">
              <a:spcBef>
                <a:spcPts val="1200"/>
              </a:spcBef>
              <a:buClr>
                <a:srgbClr val="00B56E"/>
              </a:buClr>
              <a:buSzPct val="100000"/>
              <a:buFont typeface="Lucida Grande"/>
              <a:buChar char="■"/>
              <a:defRPr sz="3000">
                <a:latin typeface="+mn-lt"/>
                <a:ea typeface="+mn-ea"/>
                <a:cs typeface="+mn-cs"/>
                <a:sym typeface="Helvetica"/>
              </a:defRPr>
            </a:pPr>
            <a:r>
              <a:t>易于本地运行</a:t>
            </a:r>
          </a:p>
        </p:txBody>
      </p:sp>
      <p:sp>
        <p:nvSpPr>
          <p:cNvPr id="1327" name="Shape 1327"/>
          <p:cNvSpPr/>
          <p:nvPr/>
        </p:nvSpPr>
        <p:spPr>
          <a:xfrm>
            <a:off x="9424080" y="4913295"/>
            <a:ext cx="2360102" cy="160451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190499" indent="-190499" defTabSz="584200">
              <a:spcBef>
                <a:spcPts val="1200"/>
              </a:spcBef>
              <a:buClr>
                <a:srgbClr val="00B56E"/>
              </a:buClr>
              <a:buSzPct val="100000"/>
              <a:buFont typeface="Lucida Grande"/>
              <a:buChar char="■"/>
              <a:defRPr sz="3000">
                <a:latin typeface="+mn-lt"/>
                <a:ea typeface="+mn-ea"/>
                <a:cs typeface="+mn-cs"/>
                <a:sym typeface="Helvetica"/>
              </a:defRPr>
            </a:pPr>
            <a:r>
              <a:t>测试金字塔</a:t>
            </a:r>
          </a:p>
          <a:p>
            <a:pPr lvl="2" marL="190499" indent="-190499" defTabSz="584200">
              <a:spcBef>
                <a:spcPts val="1200"/>
              </a:spcBef>
              <a:buClr>
                <a:srgbClr val="00B56E"/>
              </a:buClr>
              <a:buSzPct val="100000"/>
              <a:buFont typeface="Lucida Grande"/>
              <a:buChar char="■"/>
              <a:defRPr sz="3000">
                <a:latin typeface="+mn-lt"/>
                <a:ea typeface="+mn-ea"/>
                <a:cs typeface="+mn-cs"/>
                <a:sym typeface="Helvetica"/>
              </a:defRPr>
            </a:pPr>
            <a:r>
              <a:t>契约测试</a:t>
            </a:r>
          </a:p>
          <a:p>
            <a:pPr lvl="2" marL="190499" indent="-190499" defTabSz="584200">
              <a:spcBef>
                <a:spcPts val="1200"/>
              </a:spcBef>
              <a:buClr>
                <a:srgbClr val="00B56E"/>
              </a:buClr>
              <a:buSzPct val="100000"/>
              <a:buFont typeface="Lucida Grande"/>
              <a:buChar char="■"/>
              <a:defRPr sz="3000">
                <a:latin typeface="+mn-lt"/>
                <a:ea typeface="+mn-ea"/>
                <a:cs typeface="+mn-cs"/>
                <a:sym typeface="Helvetica"/>
              </a:defRPr>
            </a:pPr>
            <a:r>
              <a:t>组件测试</a:t>
            </a:r>
          </a:p>
        </p:txBody>
      </p:sp>
      <p:sp>
        <p:nvSpPr>
          <p:cNvPr id="1328" name="Shape 1328"/>
          <p:cNvSpPr/>
          <p:nvPr/>
        </p:nvSpPr>
        <p:spPr>
          <a:xfrm>
            <a:off x="8927573" y="7877762"/>
            <a:ext cx="3756854" cy="1133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190500" indent="-190500" defTabSz="584200">
              <a:spcBef>
                <a:spcPts val="1200"/>
              </a:spcBef>
              <a:buClr>
                <a:srgbClr val="00B56E"/>
              </a:buClr>
              <a:buSzPct val="100000"/>
              <a:buFont typeface="Lucida Grande"/>
              <a:buChar char="■"/>
              <a:defRPr sz="3000">
                <a:latin typeface="+mn-lt"/>
                <a:ea typeface="+mn-ea"/>
                <a:cs typeface="+mn-cs"/>
                <a:sym typeface="Helvetica"/>
              </a:defRPr>
            </a:pPr>
            <a:r>
              <a:t>基础设施即代码</a:t>
            </a:r>
          </a:p>
          <a:p>
            <a:pPr lvl="2" marL="190500" indent="-190500" defTabSz="584200">
              <a:spcBef>
                <a:spcPts val="1200"/>
              </a:spcBef>
              <a:buClr>
                <a:srgbClr val="00B56E"/>
              </a:buClr>
              <a:buSzPct val="100000"/>
              <a:buFont typeface="Lucida Grande"/>
              <a:buChar char="■"/>
              <a:defRPr sz="3000">
                <a:latin typeface="+mn-lt"/>
                <a:ea typeface="+mn-ea"/>
                <a:cs typeface="+mn-cs"/>
                <a:sym typeface="Helvetica"/>
              </a:defRPr>
            </a:pPr>
            <a:r>
              <a:t>一键部署(环境/方式)</a:t>
            </a:r>
          </a:p>
        </p:txBody>
      </p:sp>
      <p:sp>
        <p:nvSpPr>
          <p:cNvPr id="1329" name="Shape 1329"/>
          <p:cNvSpPr/>
          <p:nvPr/>
        </p:nvSpPr>
        <p:spPr>
          <a:xfrm>
            <a:off x="1745154" y="7423664"/>
            <a:ext cx="2254248" cy="160452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190500" indent="-190500" defTabSz="584200">
              <a:spcBef>
                <a:spcPts val="1200"/>
              </a:spcBef>
              <a:buClr>
                <a:srgbClr val="00B56E"/>
              </a:buClr>
              <a:buSzPct val="100000"/>
              <a:buFont typeface="Lucida Grande"/>
              <a:buChar char="■"/>
              <a:defRPr sz="3000">
                <a:latin typeface="+mn-lt"/>
                <a:ea typeface="+mn-ea"/>
                <a:cs typeface="+mn-cs"/>
                <a:sym typeface="Helvetica"/>
              </a:defRPr>
            </a:pPr>
            <a:r>
              <a:t>特性开关</a:t>
            </a:r>
          </a:p>
          <a:p>
            <a:pPr lvl="2" marL="190500" indent="-190500" defTabSz="584200">
              <a:spcBef>
                <a:spcPts val="1200"/>
              </a:spcBef>
              <a:buClr>
                <a:srgbClr val="00B56E"/>
              </a:buClr>
              <a:buSzPct val="100000"/>
              <a:buFont typeface="Lucida Grande"/>
              <a:buChar char="■"/>
              <a:defRPr sz="3000">
                <a:latin typeface="+mn-lt"/>
                <a:ea typeface="+mn-ea"/>
                <a:cs typeface="+mn-cs"/>
                <a:sym typeface="Helvetica"/>
              </a:defRPr>
            </a:pPr>
            <a:r>
              <a:t>蓝绿部署</a:t>
            </a:r>
          </a:p>
          <a:p>
            <a:pPr lvl="2" marL="190500" indent="-190500" defTabSz="584200">
              <a:spcBef>
                <a:spcPts val="1200"/>
              </a:spcBef>
              <a:buClr>
                <a:srgbClr val="00B56E"/>
              </a:buClr>
              <a:buSzPct val="100000"/>
              <a:buFont typeface="Lucida Grande"/>
              <a:buChar char="■"/>
              <a:defRPr sz="3000">
                <a:latin typeface="+mn-lt"/>
                <a:ea typeface="+mn-ea"/>
                <a:cs typeface="+mn-cs"/>
                <a:sym typeface="Helvetica"/>
              </a:defRPr>
            </a:pPr>
            <a:r>
              <a:t>金丝雀发布</a:t>
            </a:r>
          </a:p>
        </p:txBody>
      </p:sp>
      <p:sp>
        <p:nvSpPr>
          <p:cNvPr id="1330" name="Shape 1330"/>
          <p:cNvSpPr/>
          <p:nvPr/>
        </p:nvSpPr>
        <p:spPr>
          <a:xfrm>
            <a:off x="1514589" y="4913295"/>
            <a:ext cx="1873248" cy="160451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190499" indent="-190499" defTabSz="584200">
              <a:spcBef>
                <a:spcPts val="1200"/>
              </a:spcBef>
              <a:buClr>
                <a:srgbClr val="00B56E"/>
              </a:buClr>
              <a:buSzPct val="100000"/>
              <a:buFont typeface="Lucida Grande"/>
              <a:buChar char="■"/>
              <a:defRPr sz="3000">
                <a:latin typeface="+mn-lt"/>
                <a:ea typeface="+mn-ea"/>
                <a:cs typeface="+mn-cs"/>
                <a:sym typeface="Helvetica"/>
              </a:defRPr>
            </a:pPr>
            <a:r>
              <a:t>监控</a:t>
            </a:r>
          </a:p>
          <a:p>
            <a:pPr lvl="2" marL="190499" indent="-190499" defTabSz="584200">
              <a:spcBef>
                <a:spcPts val="1200"/>
              </a:spcBef>
              <a:buClr>
                <a:srgbClr val="00B56E"/>
              </a:buClr>
              <a:buSzPct val="100000"/>
              <a:buFont typeface="Lucida Grande"/>
              <a:buChar char="■"/>
              <a:defRPr sz="3000">
                <a:latin typeface="+mn-lt"/>
                <a:ea typeface="+mn-ea"/>
                <a:cs typeface="+mn-cs"/>
                <a:sym typeface="Helvetica"/>
              </a:defRPr>
            </a:pPr>
            <a:r>
              <a:t>告警</a:t>
            </a:r>
          </a:p>
          <a:p>
            <a:pPr lvl="2" marL="190499" indent="-190499" defTabSz="584200">
              <a:spcBef>
                <a:spcPts val="1200"/>
              </a:spcBef>
              <a:buClr>
                <a:srgbClr val="00B56E"/>
              </a:buClr>
              <a:buSzPct val="100000"/>
              <a:buFont typeface="Lucida Grande"/>
              <a:buChar char="■"/>
              <a:defRPr sz="3000">
                <a:latin typeface="+mn-lt"/>
                <a:ea typeface="+mn-ea"/>
                <a:cs typeface="+mn-cs"/>
                <a:sym typeface="Helvetica"/>
              </a:defRPr>
            </a:pPr>
            <a:r>
              <a:t>日志聚合</a:t>
            </a: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2" name="Shape 13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3" name="Shape 1333"/>
          <p:cNvSpPr/>
          <p:nvPr/>
        </p:nvSpPr>
        <p:spPr>
          <a:xfrm>
            <a:off x="4207307" y="4201537"/>
            <a:ext cx="4590186" cy="101778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lvl="1" indent="228600">
              <a:defRPr b="1" sz="7000">
                <a:solidFill>
                  <a:srgbClr val="00B56E"/>
                </a:solidFill>
              </a:defRPr>
            </a:pPr>
            <a:r>
              <a:t>开发实践</a:t>
            </a:r>
          </a:p>
        </p:txBody>
      </p:sp>
      <p:grpSp>
        <p:nvGrpSpPr>
          <p:cNvPr id="1340" name="Group 1340"/>
          <p:cNvGrpSpPr/>
          <p:nvPr/>
        </p:nvGrpSpPr>
        <p:grpSpPr>
          <a:xfrm>
            <a:off x="2890562" y="2049926"/>
            <a:ext cx="6279595" cy="5653748"/>
            <a:chOff x="-304800" y="0"/>
            <a:chExt cx="6279594" cy="5653747"/>
          </a:xfrm>
        </p:grpSpPr>
        <p:sp>
          <p:nvSpPr>
            <p:cNvPr id="1334" name="Shape 1334"/>
            <p:cNvSpPr/>
            <p:nvPr/>
          </p:nvSpPr>
          <p:spPr>
            <a:xfrm>
              <a:off x="644071" y="830171"/>
              <a:ext cx="4411098" cy="4263978"/>
            </a:xfrm>
            <a:prstGeom prst="ellipse">
              <a:avLst/>
            </a:prstGeom>
            <a:solidFill>
              <a:srgbClr val="FFFFFF"/>
            </a:solidFill>
            <a:ln w="50800" cap="flat">
              <a:solidFill>
                <a:schemeClr val="accent1"/>
              </a:solidFill>
              <a:custDash>
                <a:ds d="200000" sp="200000"/>
              </a:custDash>
              <a:miter lim="400000"/>
            </a:ln>
            <a:effectLst/>
          </p:spPr>
          <p:txBody>
            <a:bodyPr wrap="square" lIns="65023" tIns="65023" rIns="65023" bIns="65023" numCol="1" anchor="ctr">
              <a:noAutofit/>
            </a:bodyPr>
            <a:lstStyle/>
            <a:p>
              <a:pPr/>
            </a:p>
          </p:txBody>
        </p:sp>
        <p:sp>
          <p:nvSpPr>
            <p:cNvPr id="1335" name="Shape 1335"/>
            <p:cNvSpPr/>
            <p:nvPr/>
          </p:nvSpPr>
          <p:spPr>
            <a:xfrm>
              <a:off x="4069794" y="1452105"/>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测试</a:t>
              </a:r>
            </a:p>
          </p:txBody>
        </p:sp>
        <p:sp>
          <p:nvSpPr>
            <p:cNvPr id="1336" name="Shape 1336"/>
            <p:cNvSpPr/>
            <p:nvPr/>
          </p:nvSpPr>
          <p:spPr>
            <a:xfrm>
              <a:off x="3409314" y="3748747"/>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部署</a:t>
              </a:r>
            </a:p>
          </p:txBody>
        </p:sp>
        <p:sp>
          <p:nvSpPr>
            <p:cNvPr id="1337" name="Shape 1337"/>
            <p:cNvSpPr/>
            <p:nvPr/>
          </p:nvSpPr>
          <p:spPr>
            <a:xfrm>
              <a:off x="-304800" y="1452105"/>
              <a:ext cx="1905000"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运维</a:t>
              </a:r>
            </a:p>
          </p:txBody>
        </p:sp>
        <p:sp>
          <p:nvSpPr>
            <p:cNvPr id="1338" name="Shape 1338"/>
            <p:cNvSpPr/>
            <p:nvPr/>
          </p:nvSpPr>
          <p:spPr>
            <a:xfrm>
              <a:off x="679300" y="3721221"/>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发布</a:t>
              </a:r>
            </a:p>
          </p:txBody>
        </p:sp>
        <p:sp>
          <p:nvSpPr>
            <p:cNvPr id="1339" name="Shape 1339"/>
            <p:cNvSpPr/>
            <p:nvPr/>
          </p:nvSpPr>
          <p:spPr>
            <a:xfrm>
              <a:off x="1897119" y="0"/>
              <a:ext cx="1905001" cy="1905000"/>
            </a:xfrm>
            <a:prstGeom prst="ellipse">
              <a:avLst/>
            </a:prstGeom>
            <a:solidFill>
              <a:schemeClr val="accent2">
                <a:satOff val="-4966"/>
                <a:lumOff val="-10549"/>
              </a:schemeClr>
            </a:solidFill>
            <a:ln w="127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开发</a:t>
              </a:r>
            </a:p>
          </p:txBody>
        </p:sp>
      </p:grpSp>
      <p:sp>
        <p:nvSpPr>
          <p:cNvPr id="1341" name="Shape 1341"/>
          <p:cNvSpPr/>
          <p:nvPr/>
        </p:nvSpPr>
        <p:spPr>
          <a:xfrm>
            <a:off x="7118326" y="1346973"/>
            <a:ext cx="3000937" cy="1717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190500" indent="-190500" defTabSz="584200">
              <a:spcBef>
                <a:spcPts val="1200"/>
              </a:spcBef>
              <a:buClr>
                <a:srgbClr val="00B56E"/>
              </a:buClr>
              <a:buSzPct val="100000"/>
              <a:buFont typeface="Lucida Grande"/>
              <a:buChar char="■"/>
              <a:defRPr sz="3300">
                <a:latin typeface="+mn-lt"/>
                <a:ea typeface="+mn-ea"/>
                <a:cs typeface="+mn-cs"/>
                <a:sym typeface="Helvetica"/>
              </a:defRPr>
            </a:pPr>
            <a:r>
              <a:t>独立代码库</a:t>
            </a:r>
          </a:p>
          <a:p>
            <a:pPr lvl="2" marL="190500" indent="-190500" defTabSz="584200">
              <a:spcBef>
                <a:spcPts val="1200"/>
              </a:spcBef>
              <a:buClr>
                <a:srgbClr val="00B56E"/>
              </a:buClr>
              <a:buSzPct val="100000"/>
              <a:buFont typeface="Lucida Grande"/>
              <a:buChar char="■"/>
              <a:defRPr sz="3300">
                <a:latin typeface="+mn-lt"/>
                <a:ea typeface="+mn-ea"/>
                <a:cs typeface="+mn-cs"/>
                <a:sym typeface="Helvetica"/>
              </a:defRPr>
            </a:pPr>
            <a:r>
              <a:t>服务说明文件</a:t>
            </a:r>
          </a:p>
          <a:p>
            <a:pPr lvl="2" marL="190500" indent="-190500" defTabSz="584200">
              <a:spcBef>
                <a:spcPts val="1200"/>
              </a:spcBef>
              <a:buClr>
                <a:srgbClr val="00B56E"/>
              </a:buClr>
              <a:buSzPct val="100000"/>
              <a:buFont typeface="Lucida Grande"/>
              <a:buChar char="■"/>
              <a:defRPr sz="3300">
                <a:latin typeface="+mn-lt"/>
                <a:ea typeface="+mn-ea"/>
                <a:cs typeface="+mn-cs"/>
                <a:sym typeface="Helvetica"/>
              </a:defRPr>
            </a:pPr>
            <a:r>
              <a:t>易于本地运行</a:t>
            </a:r>
          </a:p>
        </p:txBody>
      </p:sp>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3" name="Shape 1343"/>
          <p:cNvSpPr/>
          <p:nvPr>
            <p:ph type="title"/>
          </p:nvPr>
        </p:nvSpPr>
        <p:spPr>
          <a:xfrm>
            <a:off x="380999" y="234949"/>
            <a:ext cx="12242801" cy="984251"/>
          </a:xfrm>
          <a:prstGeom prst="rect">
            <a:avLst/>
          </a:prstGeom>
        </p:spPr>
        <p:txBody>
          <a:bodyPr/>
          <a:lstStyle>
            <a:lvl1pPr>
              <a:defRPr b="0" spc="-280" sz="7000"/>
            </a:lvl1pPr>
          </a:lstStyle>
          <a:p>
            <a:pPr/>
            <a:r>
              <a:t>服务说明文件</a:t>
            </a:r>
          </a:p>
        </p:txBody>
      </p:sp>
      <p:sp>
        <p:nvSpPr>
          <p:cNvPr id="1344" name="Shape 134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47" name="Group 1347"/>
          <p:cNvGrpSpPr/>
          <p:nvPr/>
        </p:nvGrpSpPr>
        <p:grpSpPr>
          <a:xfrm>
            <a:off x="7718419" y="1903485"/>
            <a:ext cx="3293434" cy="968407"/>
            <a:chOff x="0" y="0"/>
            <a:chExt cx="3293433" cy="968406"/>
          </a:xfrm>
        </p:grpSpPr>
        <p:sp>
          <p:nvSpPr>
            <p:cNvPr id="1345" name="Shape 1345"/>
            <p:cNvSpPr/>
            <p:nvPr/>
          </p:nvSpPr>
          <p:spPr>
            <a:xfrm>
              <a:off x="0" y="18438"/>
              <a:ext cx="3293434" cy="931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0" y="0"/>
                  </a:moveTo>
                  <a:cubicBezTo>
                    <a:pt x="1619" y="0"/>
                    <a:pt x="1456" y="547"/>
                    <a:pt x="1456" y="1220"/>
                  </a:cubicBezTo>
                  <a:lnTo>
                    <a:pt x="1456" y="7267"/>
                  </a:lnTo>
                  <a:lnTo>
                    <a:pt x="0" y="9705"/>
                  </a:lnTo>
                  <a:lnTo>
                    <a:pt x="1456" y="12146"/>
                  </a:lnTo>
                  <a:lnTo>
                    <a:pt x="1456" y="20383"/>
                  </a:lnTo>
                  <a:cubicBezTo>
                    <a:pt x="1456" y="21056"/>
                    <a:pt x="1619" y="21600"/>
                    <a:pt x="1820" y="21600"/>
                  </a:cubicBezTo>
                  <a:lnTo>
                    <a:pt x="21237" y="21600"/>
                  </a:lnTo>
                  <a:cubicBezTo>
                    <a:pt x="21438" y="21600"/>
                    <a:pt x="21600" y="21056"/>
                    <a:pt x="21600" y="20383"/>
                  </a:cubicBezTo>
                  <a:lnTo>
                    <a:pt x="21600" y="1220"/>
                  </a:lnTo>
                  <a:cubicBezTo>
                    <a:pt x="21600" y="547"/>
                    <a:pt x="21438" y="0"/>
                    <a:pt x="21237" y="0"/>
                  </a:cubicBezTo>
                  <a:lnTo>
                    <a:pt x="1820" y="0"/>
                  </a:lnTo>
                  <a:close/>
                </a:path>
              </a:pathLst>
            </a:custGeom>
            <a:noFill/>
            <a:ln w="12700" cap="flat">
              <a:solidFill>
                <a:srgbClr val="000000"/>
              </a:solidFill>
              <a:prstDash val="solid"/>
              <a:miter lim="400000"/>
            </a:ln>
            <a:effectLst/>
          </p:spPr>
          <p:txBody>
            <a:bodyPr wrap="square" lIns="71437" tIns="71437" rIns="71437" bIns="71437" numCol="1" anchor="ctr">
              <a:noAutofit/>
            </a:bodyPr>
            <a:lstStyle/>
            <a:p>
              <a:pPr defTabSz="584200">
                <a:defRPr sz="1700">
                  <a:latin typeface="Palatino"/>
                  <a:ea typeface="Palatino"/>
                  <a:cs typeface="Palatino"/>
                  <a:sym typeface="Palatino"/>
                </a:defRPr>
              </a:pPr>
            </a:p>
          </p:txBody>
        </p:sp>
        <p:sp>
          <p:nvSpPr>
            <p:cNvPr id="1346" name="Shape 1346"/>
            <p:cNvSpPr/>
            <p:nvPr/>
          </p:nvSpPr>
          <p:spPr>
            <a:xfrm>
              <a:off x="386724" y="0"/>
              <a:ext cx="2782549" cy="9684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584200">
                <a:defRPr sz="2300">
                  <a:latin typeface="Palatino"/>
                  <a:ea typeface="Palatino"/>
                  <a:cs typeface="Palatino"/>
                  <a:sym typeface="Palatino"/>
                </a:defRPr>
              </a:pPr>
              <a:r>
                <a:t>服务介绍，基本功能</a:t>
              </a:r>
            </a:p>
            <a:p>
              <a:pPr defTabSz="584200">
                <a:defRPr sz="2300">
                  <a:latin typeface="Palatino"/>
                  <a:ea typeface="Palatino"/>
                  <a:cs typeface="Palatino"/>
                  <a:sym typeface="Palatino"/>
                </a:defRPr>
              </a:pPr>
              <a:r>
                <a:t>消费者以及业务场景</a:t>
              </a:r>
            </a:p>
          </p:txBody>
        </p:sp>
      </p:grpSp>
      <p:sp>
        <p:nvSpPr>
          <p:cNvPr id="1348" name="Shape 1348"/>
          <p:cNvSpPr/>
          <p:nvPr/>
        </p:nvSpPr>
        <p:spPr>
          <a:xfrm>
            <a:off x="4766870" y="2000131"/>
            <a:ext cx="2785561" cy="5778738"/>
          </a:xfrm>
          <a:prstGeom prst="rect">
            <a:avLst/>
          </a:prstGeom>
          <a:solidFill>
            <a:srgbClr val="FFFFFF"/>
          </a:solidFill>
          <a:ln w="38100">
            <a:solidFill>
              <a:schemeClr val="accent1"/>
            </a:solidFill>
            <a:custDash>
              <a:ds d="600000" sp="600000"/>
            </a:custDash>
            <a:miter lim="400000"/>
          </a:ln>
        </p:spPr>
        <p:txBody>
          <a:bodyPr lIns="65023" tIns="65023" rIns="65023" bIns="65023" anchor="ctr"/>
          <a:lstStyle/>
          <a:p>
            <a:pPr/>
          </a:p>
        </p:txBody>
      </p:sp>
      <p:sp>
        <p:nvSpPr>
          <p:cNvPr id="1349" name="Shape 1349"/>
          <p:cNvSpPr/>
          <p:nvPr/>
        </p:nvSpPr>
        <p:spPr>
          <a:xfrm>
            <a:off x="5032335" y="2133527"/>
            <a:ext cx="1936061" cy="50832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137159" indent="-137159">
              <a:buClr>
                <a:srgbClr val="00B56E"/>
              </a:buClr>
              <a:buSzPct val="100000"/>
              <a:buFont typeface="Lucida Grande"/>
              <a:buChar char="✓"/>
              <a:defRPr i="1"/>
            </a:pPr>
            <a:r>
              <a:t> </a:t>
            </a:r>
            <a:r>
              <a:rPr sz="3000"/>
              <a:t>服务介绍</a:t>
            </a:r>
          </a:p>
        </p:txBody>
      </p:sp>
      <p:sp>
        <p:nvSpPr>
          <p:cNvPr id="1350" name="Shape 1350"/>
          <p:cNvSpPr/>
          <p:nvPr/>
        </p:nvSpPr>
        <p:spPr>
          <a:xfrm>
            <a:off x="5045035" y="2756150"/>
            <a:ext cx="2392517"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37159" indent="-137159">
              <a:buClr>
                <a:srgbClr val="00B56E"/>
              </a:buClr>
              <a:buSzPct val="100000"/>
              <a:buFont typeface="Lucida Grande"/>
              <a:buChar char="✓"/>
              <a:defRPr i="1" sz="3000"/>
            </a:lvl1pPr>
          </a:lstStyle>
          <a:p>
            <a:pPr/>
            <a:r>
              <a:t> 服务维护者</a:t>
            </a:r>
          </a:p>
        </p:txBody>
      </p:sp>
      <p:sp>
        <p:nvSpPr>
          <p:cNvPr id="1351" name="Shape 1351"/>
          <p:cNvSpPr/>
          <p:nvPr/>
        </p:nvSpPr>
        <p:spPr>
          <a:xfrm>
            <a:off x="5045035" y="3315274"/>
            <a:ext cx="1802413"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37159" indent="-137159">
              <a:buClr>
                <a:srgbClr val="00B56E"/>
              </a:buClr>
              <a:buSzPct val="100000"/>
              <a:buFont typeface="Lucida Grande"/>
              <a:buChar char="✓"/>
              <a:defRPr i="1" sz="3000"/>
            </a:lvl1pPr>
          </a:lstStyle>
          <a:p>
            <a:pPr/>
            <a:r>
              <a:t> 服务SLA</a:t>
            </a:r>
          </a:p>
        </p:txBody>
      </p:sp>
      <p:sp>
        <p:nvSpPr>
          <p:cNvPr id="1352" name="Shape 1352"/>
          <p:cNvSpPr/>
          <p:nvPr/>
        </p:nvSpPr>
        <p:spPr>
          <a:xfrm>
            <a:off x="5033228" y="3958039"/>
            <a:ext cx="2011517"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37159" indent="-137159">
              <a:buClr>
                <a:srgbClr val="00B56E"/>
              </a:buClr>
              <a:buSzPct val="100000"/>
              <a:buFont typeface="Lucida Grande"/>
              <a:buChar char="✓"/>
              <a:defRPr i="1" sz="3000"/>
            </a:lvl1pPr>
          </a:lstStyle>
          <a:p>
            <a:pPr/>
            <a:r>
              <a:t> 运行环境</a:t>
            </a:r>
          </a:p>
        </p:txBody>
      </p:sp>
      <p:sp>
        <p:nvSpPr>
          <p:cNvPr id="1353" name="Shape 1353"/>
          <p:cNvSpPr/>
          <p:nvPr/>
        </p:nvSpPr>
        <p:spPr>
          <a:xfrm>
            <a:off x="5045035" y="4558038"/>
            <a:ext cx="2011517"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37159" indent="-137159">
              <a:buClr>
                <a:srgbClr val="00B56E"/>
              </a:buClr>
              <a:buSzPct val="100000"/>
              <a:buFont typeface="Lucida Grande"/>
              <a:buChar char="✓"/>
              <a:defRPr i="1" sz="3000"/>
            </a:lvl1pPr>
          </a:lstStyle>
          <a:p>
            <a:pPr/>
            <a:r>
              <a:t> 开发相关</a:t>
            </a:r>
          </a:p>
        </p:txBody>
      </p:sp>
      <p:sp>
        <p:nvSpPr>
          <p:cNvPr id="1354" name="Shape 1354"/>
          <p:cNvSpPr/>
          <p:nvPr/>
        </p:nvSpPr>
        <p:spPr>
          <a:xfrm>
            <a:off x="5045035" y="5172628"/>
            <a:ext cx="2011517"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37159" indent="-137159">
              <a:buClr>
                <a:srgbClr val="00B56E"/>
              </a:buClr>
              <a:buSzPct val="100000"/>
              <a:buFont typeface="Lucida Grande"/>
              <a:buChar char="✓"/>
              <a:defRPr i="1" sz="3000"/>
            </a:lvl1pPr>
          </a:lstStyle>
          <a:p>
            <a:pPr/>
            <a:r>
              <a:t> 测试相关</a:t>
            </a:r>
          </a:p>
        </p:txBody>
      </p:sp>
      <p:sp>
        <p:nvSpPr>
          <p:cNvPr id="1355" name="Shape 1355"/>
          <p:cNvSpPr/>
          <p:nvPr/>
        </p:nvSpPr>
        <p:spPr>
          <a:xfrm>
            <a:off x="5045035" y="5833351"/>
            <a:ext cx="2011517"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37159" indent="-137159">
              <a:buClr>
                <a:srgbClr val="00B56E"/>
              </a:buClr>
              <a:buSzPct val="100000"/>
              <a:buFont typeface="Lucida Grande"/>
              <a:buChar char="✓"/>
              <a:defRPr i="1" sz="3000"/>
            </a:lvl1pPr>
          </a:lstStyle>
          <a:p>
            <a:pPr/>
            <a:r>
              <a:t> 部署相关</a:t>
            </a:r>
          </a:p>
        </p:txBody>
      </p:sp>
      <p:sp>
        <p:nvSpPr>
          <p:cNvPr id="1356" name="Shape 1356"/>
          <p:cNvSpPr/>
          <p:nvPr/>
        </p:nvSpPr>
        <p:spPr>
          <a:xfrm>
            <a:off x="5086629" y="6494074"/>
            <a:ext cx="2011516"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37159" indent="-137159">
              <a:buClr>
                <a:srgbClr val="00B56E"/>
              </a:buClr>
              <a:buSzPct val="100000"/>
              <a:buFont typeface="Lucida Grande"/>
              <a:buChar char="✓"/>
              <a:defRPr i="1" sz="3000"/>
            </a:lvl1pPr>
          </a:lstStyle>
          <a:p>
            <a:pPr/>
            <a:r>
              <a:t> 运维相关</a:t>
            </a:r>
          </a:p>
        </p:txBody>
      </p:sp>
      <p:grpSp>
        <p:nvGrpSpPr>
          <p:cNvPr id="1359" name="Group 1359"/>
          <p:cNvGrpSpPr/>
          <p:nvPr/>
        </p:nvGrpSpPr>
        <p:grpSpPr>
          <a:xfrm>
            <a:off x="1514150" y="2732191"/>
            <a:ext cx="3060071" cy="724448"/>
            <a:chOff x="0" y="-11296"/>
            <a:chExt cx="3060069" cy="724446"/>
          </a:xfrm>
        </p:grpSpPr>
        <p:sp>
          <p:nvSpPr>
            <p:cNvPr id="1357" name="Shape 1357"/>
            <p:cNvSpPr/>
            <p:nvPr/>
          </p:nvSpPr>
          <p:spPr>
            <a:xfrm>
              <a:off x="-1" y="17305"/>
              <a:ext cx="3060071" cy="6958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0" y="0"/>
                  </a:moveTo>
                  <a:cubicBezTo>
                    <a:pt x="19981" y="0"/>
                    <a:pt x="20144" y="547"/>
                    <a:pt x="20144" y="1220"/>
                  </a:cubicBezTo>
                  <a:lnTo>
                    <a:pt x="20144" y="7267"/>
                  </a:lnTo>
                  <a:lnTo>
                    <a:pt x="21600" y="9705"/>
                  </a:lnTo>
                  <a:lnTo>
                    <a:pt x="20144" y="12146"/>
                  </a:lnTo>
                  <a:lnTo>
                    <a:pt x="20144" y="20383"/>
                  </a:lnTo>
                  <a:cubicBezTo>
                    <a:pt x="20144" y="21056"/>
                    <a:pt x="19981" y="21600"/>
                    <a:pt x="19780" y="21600"/>
                  </a:cubicBezTo>
                  <a:lnTo>
                    <a:pt x="363" y="21600"/>
                  </a:lnTo>
                  <a:cubicBezTo>
                    <a:pt x="162" y="21600"/>
                    <a:pt x="0" y="21056"/>
                    <a:pt x="0" y="20383"/>
                  </a:cubicBezTo>
                  <a:lnTo>
                    <a:pt x="0" y="1220"/>
                  </a:lnTo>
                  <a:cubicBezTo>
                    <a:pt x="0" y="547"/>
                    <a:pt x="162" y="0"/>
                    <a:pt x="363" y="0"/>
                  </a:cubicBezTo>
                  <a:lnTo>
                    <a:pt x="19780" y="0"/>
                  </a:lnTo>
                  <a:close/>
                </a:path>
              </a:pathLst>
            </a:custGeom>
            <a:noFill/>
            <a:ln w="12700" cap="flat">
              <a:solidFill>
                <a:srgbClr val="000000"/>
              </a:solidFill>
              <a:prstDash val="solid"/>
              <a:miter lim="400000"/>
            </a:ln>
            <a:effectLst/>
          </p:spPr>
          <p:txBody>
            <a:bodyPr wrap="square" lIns="71437" tIns="71437" rIns="71437" bIns="71437" numCol="1" anchor="ctr">
              <a:noAutofit/>
            </a:bodyPr>
            <a:lstStyle/>
            <a:p>
              <a:pPr defTabSz="584200">
                <a:defRPr sz="1700">
                  <a:latin typeface="Palatino"/>
                  <a:ea typeface="Palatino"/>
                  <a:cs typeface="Palatino"/>
                  <a:sym typeface="Palatino"/>
                </a:defRPr>
              </a:pPr>
            </a:p>
          </p:txBody>
        </p:sp>
        <p:sp>
          <p:nvSpPr>
            <p:cNvPr id="1358" name="Shape 1358"/>
            <p:cNvSpPr/>
            <p:nvPr/>
          </p:nvSpPr>
          <p:spPr>
            <a:xfrm>
              <a:off x="44831" y="-11297"/>
              <a:ext cx="2788513" cy="7116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300">
                  <a:latin typeface="Palatino"/>
                  <a:ea typeface="Palatino"/>
                  <a:cs typeface="Palatino"/>
                  <a:sym typeface="Palatino"/>
                </a:defRPr>
              </a:lvl1pPr>
            </a:lstStyle>
            <a:p>
              <a:pPr/>
              <a:r>
                <a:t>维护者及其联系方式</a:t>
              </a:r>
            </a:p>
          </p:txBody>
        </p:sp>
      </p:grpSp>
      <p:grpSp>
        <p:nvGrpSpPr>
          <p:cNvPr id="1362" name="Group 1362"/>
          <p:cNvGrpSpPr/>
          <p:nvPr/>
        </p:nvGrpSpPr>
        <p:grpSpPr>
          <a:xfrm>
            <a:off x="7685875" y="3243913"/>
            <a:ext cx="2665967" cy="750686"/>
            <a:chOff x="0" y="0"/>
            <a:chExt cx="2665966" cy="750685"/>
          </a:xfrm>
        </p:grpSpPr>
        <p:sp>
          <p:nvSpPr>
            <p:cNvPr id="1360" name="Shape 1360"/>
            <p:cNvSpPr/>
            <p:nvPr/>
          </p:nvSpPr>
          <p:spPr>
            <a:xfrm>
              <a:off x="0" y="18255"/>
              <a:ext cx="2665967" cy="714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0" y="0"/>
                  </a:moveTo>
                  <a:cubicBezTo>
                    <a:pt x="1619" y="0"/>
                    <a:pt x="1456" y="547"/>
                    <a:pt x="1456" y="1220"/>
                  </a:cubicBezTo>
                  <a:lnTo>
                    <a:pt x="1456" y="7267"/>
                  </a:lnTo>
                  <a:lnTo>
                    <a:pt x="0" y="9705"/>
                  </a:lnTo>
                  <a:lnTo>
                    <a:pt x="1456" y="12146"/>
                  </a:lnTo>
                  <a:lnTo>
                    <a:pt x="1456" y="20383"/>
                  </a:lnTo>
                  <a:cubicBezTo>
                    <a:pt x="1456" y="21056"/>
                    <a:pt x="1619" y="21600"/>
                    <a:pt x="1820" y="21600"/>
                  </a:cubicBezTo>
                  <a:lnTo>
                    <a:pt x="21237" y="21600"/>
                  </a:lnTo>
                  <a:cubicBezTo>
                    <a:pt x="21438" y="21600"/>
                    <a:pt x="21600" y="21056"/>
                    <a:pt x="21600" y="20383"/>
                  </a:cubicBezTo>
                  <a:lnTo>
                    <a:pt x="21600" y="1220"/>
                  </a:lnTo>
                  <a:cubicBezTo>
                    <a:pt x="21600" y="547"/>
                    <a:pt x="21438" y="0"/>
                    <a:pt x="21237" y="0"/>
                  </a:cubicBezTo>
                  <a:lnTo>
                    <a:pt x="1820" y="0"/>
                  </a:lnTo>
                  <a:close/>
                </a:path>
              </a:pathLst>
            </a:custGeom>
            <a:noFill/>
            <a:ln w="12700" cap="flat">
              <a:solidFill>
                <a:srgbClr val="000000"/>
              </a:solidFill>
              <a:prstDash val="solid"/>
              <a:miter lim="400000"/>
            </a:ln>
            <a:effectLst/>
          </p:spPr>
          <p:txBody>
            <a:bodyPr wrap="square" lIns="71437" tIns="71437" rIns="71437" bIns="71437" numCol="1" anchor="ctr">
              <a:noAutofit/>
            </a:bodyPr>
            <a:lstStyle/>
            <a:p>
              <a:pPr defTabSz="584200">
                <a:defRPr sz="1700">
                  <a:latin typeface="Palatino"/>
                  <a:ea typeface="Palatino"/>
                  <a:cs typeface="Palatino"/>
                  <a:sym typeface="Palatino"/>
                </a:defRPr>
              </a:pPr>
            </a:p>
          </p:txBody>
        </p:sp>
        <p:sp>
          <p:nvSpPr>
            <p:cNvPr id="1361" name="Shape 1361"/>
            <p:cNvSpPr/>
            <p:nvPr/>
          </p:nvSpPr>
          <p:spPr>
            <a:xfrm>
              <a:off x="382875" y="0"/>
              <a:ext cx="2283083" cy="750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300">
                  <a:latin typeface="Palatino"/>
                  <a:ea typeface="Palatino"/>
                  <a:cs typeface="Palatino"/>
                  <a:sym typeface="Palatino"/>
                </a:defRPr>
              </a:lvl1pPr>
            </a:lstStyle>
            <a:p>
              <a:pPr/>
              <a:r>
                <a:t>服务的可用时间</a:t>
              </a:r>
            </a:p>
          </p:txBody>
        </p:sp>
      </p:grpSp>
      <p:grpSp>
        <p:nvGrpSpPr>
          <p:cNvPr id="1365" name="Group 1365"/>
          <p:cNvGrpSpPr/>
          <p:nvPr/>
        </p:nvGrpSpPr>
        <p:grpSpPr>
          <a:xfrm>
            <a:off x="972786" y="3843873"/>
            <a:ext cx="3681056" cy="984251"/>
            <a:chOff x="0" y="0"/>
            <a:chExt cx="3681055" cy="984249"/>
          </a:xfrm>
        </p:grpSpPr>
        <p:sp>
          <p:nvSpPr>
            <p:cNvPr id="1363" name="Shape 1363"/>
            <p:cNvSpPr/>
            <p:nvPr/>
          </p:nvSpPr>
          <p:spPr>
            <a:xfrm>
              <a:off x="21995" y="27209"/>
              <a:ext cx="3659061" cy="900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0" y="0"/>
                  </a:moveTo>
                  <a:cubicBezTo>
                    <a:pt x="19981" y="0"/>
                    <a:pt x="20144" y="547"/>
                    <a:pt x="20144" y="1220"/>
                  </a:cubicBezTo>
                  <a:lnTo>
                    <a:pt x="20144" y="7267"/>
                  </a:lnTo>
                  <a:lnTo>
                    <a:pt x="21600" y="9705"/>
                  </a:lnTo>
                  <a:lnTo>
                    <a:pt x="20144" y="12146"/>
                  </a:lnTo>
                  <a:lnTo>
                    <a:pt x="20144" y="20383"/>
                  </a:lnTo>
                  <a:cubicBezTo>
                    <a:pt x="20144" y="21056"/>
                    <a:pt x="19981" y="21600"/>
                    <a:pt x="19780" y="21600"/>
                  </a:cubicBezTo>
                  <a:lnTo>
                    <a:pt x="363" y="21600"/>
                  </a:lnTo>
                  <a:cubicBezTo>
                    <a:pt x="162" y="21600"/>
                    <a:pt x="0" y="21056"/>
                    <a:pt x="0" y="20383"/>
                  </a:cubicBezTo>
                  <a:lnTo>
                    <a:pt x="0" y="1220"/>
                  </a:lnTo>
                  <a:cubicBezTo>
                    <a:pt x="0" y="547"/>
                    <a:pt x="162" y="0"/>
                    <a:pt x="363" y="0"/>
                  </a:cubicBezTo>
                  <a:lnTo>
                    <a:pt x="19780" y="0"/>
                  </a:lnTo>
                  <a:close/>
                </a:path>
              </a:pathLst>
            </a:custGeom>
            <a:noFill/>
            <a:ln w="12700" cap="flat">
              <a:solidFill>
                <a:srgbClr val="000000"/>
              </a:solidFill>
              <a:prstDash val="solid"/>
              <a:miter lim="400000"/>
            </a:ln>
            <a:effectLst/>
          </p:spPr>
          <p:txBody>
            <a:bodyPr wrap="square" lIns="71437" tIns="71437" rIns="71437" bIns="71437" numCol="1" anchor="ctr">
              <a:noAutofit/>
            </a:bodyPr>
            <a:lstStyle/>
            <a:p>
              <a:pPr defTabSz="584200">
                <a:defRPr sz="1700">
                  <a:latin typeface="Palatino"/>
                  <a:ea typeface="Palatino"/>
                  <a:cs typeface="Palatino"/>
                  <a:sym typeface="Palatino"/>
                </a:defRPr>
              </a:pPr>
            </a:p>
          </p:txBody>
        </p:sp>
        <p:sp>
          <p:nvSpPr>
            <p:cNvPr id="1364" name="Shape 1364"/>
            <p:cNvSpPr/>
            <p:nvPr/>
          </p:nvSpPr>
          <p:spPr>
            <a:xfrm>
              <a:off x="0" y="0"/>
              <a:ext cx="3442612" cy="9842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300">
                  <a:latin typeface="Palatino"/>
                  <a:ea typeface="Palatino"/>
                  <a:cs typeface="Palatino"/>
                  <a:sym typeface="Palatino"/>
                </a:defRPr>
              </a:lvl1pPr>
            </a:lstStyle>
            <a:p>
              <a:pPr/>
              <a:r>
                <a:t>测试环境、类生产环境、生产环测等访问地址</a:t>
              </a:r>
            </a:p>
          </p:txBody>
        </p:sp>
      </p:grpSp>
      <p:grpSp>
        <p:nvGrpSpPr>
          <p:cNvPr id="1368" name="Group 1368"/>
          <p:cNvGrpSpPr/>
          <p:nvPr/>
        </p:nvGrpSpPr>
        <p:grpSpPr>
          <a:xfrm>
            <a:off x="7617259" y="4320964"/>
            <a:ext cx="3994494" cy="1086613"/>
            <a:chOff x="0" y="0"/>
            <a:chExt cx="3994493" cy="1086611"/>
          </a:xfrm>
        </p:grpSpPr>
        <p:sp>
          <p:nvSpPr>
            <p:cNvPr id="1366" name="Shape 1366"/>
            <p:cNvSpPr/>
            <p:nvPr/>
          </p:nvSpPr>
          <p:spPr>
            <a:xfrm>
              <a:off x="0" y="26423"/>
              <a:ext cx="3866630" cy="10337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0" y="0"/>
                  </a:moveTo>
                  <a:cubicBezTo>
                    <a:pt x="1619" y="0"/>
                    <a:pt x="1456" y="547"/>
                    <a:pt x="1456" y="1220"/>
                  </a:cubicBezTo>
                  <a:lnTo>
                    <a:pt x="1456" y="7267"/>
                  </a:lnTo>
                  <a:lnTo>
                    <a:pt x="0" y="9705"/>
                  </a:lnTo>
                  <a:lnTo>
                    <a:pt x="1456" y="12146"/>
                  </a:lnTo>
                  <a:lnTo>
                    <a:pt x="1456" y="20383"/>
                  </a:lnTo>
                  <a:cubicBezTo>
                    <a:pt x="1456" y="21056"/>
                    <a:pt x="1619" y="21600"/>
                    <a:pt x="1820" y="21600"/>
                  </a:cubicBezTo>
                  <a:lnTo>
                    <a:pt x="21237" y="21600"/>
                  </a:lnTo>
                  <a:cubicBezTo>
                    <a:pt x="21438" y="21600"/>
                    <a:pt x="21600" y="21056"/>
                    <a:pt x="21600" y="20383"/>
                  </a:cubicBezTo>
                  <a:lnTo>
                    <a:pt x="21600" y="1220"/>
                  </a:lnTo>
                  <a:cubicBezTo>
                    <a:pt x="21600" y="547"/>
                    <a:pt x="21438" y="0"/>
                    <a:pt x="21237" y="0"/>
                  </a:cubicBezTo>
                  <a:lnTo>
                    <a:pt x="1820" y="0"/>
                  </a:lnTo>
                  <a:close/>
                </a:path>
              </a:pathLst>
            </a:custGeom>
            <a:noFill/>
            <a:ln w="12700" cap="flat">
              <a:solidFill>
                <a:srgbClr val="000000"/>
              </a:solidFill>
              <a:prstDash val="solid"/>
              <a:miter lim="400000"/>
            </a:ln>
            <a:effectLst/>
          </p:spPr>
          <p:txBody>
            <a:bodyPr wrap="square" lIns="71437" tIns="71437" rIns="71437" bIns="71437" numCol="1" anchor="ctr">
              <a:noAutofit/>
            </a:bodyPr>
            <a:lstStyle/>
            <a:p>
              <a:pPr defTabSz="584200">
                <a:defRPr sz="1700">
                  <a:latin typeface="Palatino"/>
                  <a:ea typeface="Palatino"/>
                  <a:cs typeface="Palatino"/>
                  <a:sym typeface="Palatino"/>
                </a:defRPr>
              </a:pPr>
            </a:p>
          </p:txBody>
        </p:sp>
        <p:sp>
          <p:nvSpPr>
            <p:cNvPr id="1367" name="Shape 1367"/>
            <p:cNvSpPr/>
            <p:nvPr/>
          </p:nvSpPr>
          <p:spPr>
            <a:xfrm>
              <a:off x="554210" y="0"/>
              <a:ext cx="3440284" cy="10866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584200">
                <a:defRPr sz="2300">
                  <a:latin typeface="Palatino"/>
                  <a:ea typeface="Palatino"/>
                  <a:cs typeface="Palatino"/>
                  <a:sym typeface="Palatino"/>
                </a:defRPr>
              </a:pPr>
              <a:r>
                <a:t>如何搭建开发环境</a:t>
              </a:r>
            </a:p>
            <a:p>
              <a:pPr defTabSz="584200">
                <a:defRPr sz="2300">
                  <a:latin typeface="Palatino"/>
                  <a:ea typeface="Palatino"/>
                  <a:cs typeface="Palatino"/>
                  <a:sym typeface="Palatino"/>
                </a:defRPr>
              </a:pPr>
              <a:r>
                <a:t>如何运行服务/如何调试</a:t>
              </a:r>
            </a:p>
          </p:txBody>
        </p:sp>
      </p:grpSp>
      <p:grpSp>
        <p:nvGrpSpPr>
          <p:cNvPr id="1371" name="Group 1371"/>
          <p:cNvGrpSpPr/>
          <p:nvPr/>
        </p:nvGrpSpPr>
        <p:grpSpPr>
          <a:xfrm>
            <a:off x="933350" y="5118418"/>
            <a:ext cx="3609709" cy="841178"/>
            <a:chOff x="0" y="0"/>
            <a:chExt cx="3609708" cy="841176"/>
          </a:xfrm>
        </p:grpSpPr>
        <p:sp>
          <p:nvSpPr>
            <p:cNvPr id="1369" name="Shape 1369"/>
            <p:cNvSpPr/>
            <p:nvPr/>
          </p:nvSpPr>
          <p:spPr>
            <a:xfrm>
              <a:off x="28026" y="58115"/>
              <a:ext cx="3581683" cy="783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0" y="0"/>
                  </a:moveTo>
                  <a:cubicBezTo>
                    <a:pt x="19981" y="0"/>
                    <a:pt x="20144" y="547"/>
                    <a:pt x="20144" y="1220"/>
                  </a:cubicBezTo>
                  <a:lnTo>
                    <a:pt x="20144" y="7267"/>
                  </a:lnTo>
                  <a:lnTo>
                    <a:pt x="21600" y="9705"/>
                  </a:lnTo>
                  <a:lnTo>
                    <a:pt x="20144" y="12146"/>
                  </a:lnTo>
                  <a:lnTo>
                    <a:pt x="20144" y="20383"/>
                  </a:lnTo>
                  <a:cubicBezTo>
                    <a:pt x="20144" y="21056"/>
                    <a:pt x="19981" y="21600"/>
                    <a:pt x="19780" y="21600"/>
                  </a:cubicBezTo>
                  <a:lnTo>
                    <a:pt x="363" y="21600"/>
                  </a:lnTo>
                  <a:cubicBezTo>
                    <a:pt x="162" y="21600"/>
                    <a:pt x="0" y="21056"/>
                    <a:pt x="0" y="20383"/>
                  </a:cubicBezTo>
                  <a:lnTo>
                    <a:pt x="0" y="1220"/>
                  </a:lnTo>
                  <a:cubicBezTo>
                    <a:pt x="0" y="547"/>
                    <a:pt x="162" y="0"/>
                    <a:pt x="363" y="0"/>
                  </a:cubicBezTo>
                  <a:lnTo>
                    <a:pt x="19780" y="0"/>
                  </a:lnTo>
                  <a:close/>
                </a:path>
              </a:pathLst>
            </a:custGeom>
            <a:noFill/>
            <a:ln w="12700" cap="flat">
              <a:solidFill>
                <a:srgbClr val="000000"/>
              </a:solidFill>
              <a:prstDash val="solid"/>
              <a:miter lim="400000"/>
            </a:ln>
            <a:effectLst/>
          </p:spPr>
          <p:txBody>
            <a:bodyPr wrap="square" lIns="71437" tIns="71437" rIns="71437" bIns="71437" numCol="1" anchor="ctr">
              <a:noAutofit/>
            </a:bodyPr>
            <a:lstStyle/>
            <a:p>
              <a:pPr defTabSz="584200">
                <a:defRPr sz="1700">
                  <a:latin typeface="Palatino"/>
                  <a:ea typeface="Palatino"/>
                  <a:cs typeface="Palatino"/>
                  <a:sym typeface="Palatino"/>
                </a:defRPr>
              </a:pPr>
            </a:p>
          </p:txBody>
        </p:sp>
        <p:sp>
          <p:nvSpPr>
            <p:cNvPr id="1370" name="Shape 1370"/>
            <p:cNvSpPr/>
            <p:nvPr/>
          </p:nvSpPr>
          <p:spPr>
            <a:xfrm>
              <a:off x="0" y="0"/>
              <a:ext cx="3606425" cy="823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300">
                  <a:latin typeface="Palatino"/>
                  <a:ea typeface="Palatino"/>
                  <a:cs typeface="Palatino"/>
                  <a:sym typeface="Palatino"/>
                </a:defRPr>
              </a:lvl1pPr>
            </a:lstStyle>
            <a:p>
              <a:pPr/>
              <a:r>
                <a:t>测试策略、如何运行测试</a:t>
              </a:r>
            </a:p>
          </p:txBody>
        </p:sp>
      </p:grpSp>
      <p:grpSp>
        <p:nvGrpSpPr>
          <p:cNvPr id="1374" name="Group 1374"/>
          <p:cNvGrpSpPr/>
          <p:nvPr/>
        </p:nvGrpSpPr>
        <p:grpSpPr>
          <a:xfrm>
            <a:off x="7664275" y="5746642"/>
            <a:ext cx="3664286" cy="818311"/>
            <a:chOff x="0" y="0"/>
            <a:chExt cx="3664284" cy="818309"/>
          </a:xfrm>
        </p:grpSpPr>
        <p:sp>
          <p:nvSpPr>
            <p:cNvPr id="1372" name="Shape 1372"/>
            <p:cNvSpPr/>
            <p:nvPr/>
          </p:nvSpPr>
          <p:spPr>
            <a:xfrm>
              <a:off x="0" y="19899"/>
              <a:ext cx="3636880" cy="77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0" y="0"/>
                  </a:moveTo>
                  <a:cubicBezTo>
                    <a:pt x="1619" y="0"/>
                    <a:pt x="1456" y="547"/>
                    <a:pt x="1456" y="1220"/>
                  </a:cubicBezTo>
                  <a:lnTo>
                    <a:pt x="1456" y="7267"/>
                  </a:lnTo>
                  <a:lnTo>
                    <a:pt x="0" y="9705"/>
                  </a:lnTo>
                  <a:lnTo>
                    <a:pt x="1456" y="12146"/>
                  </a:lnTo>
                  <a:lnTo>
                    <a:pt x="1456" y="20383"/>
                  </a:lnTo>
                  <a:cubicBezTo>
                    <a:pt x="1456" y="21056"/>
                    <a:pt x="1619" y="21600"/>
                    <a:pt x="1820" y="21600"/>
                  </a:cubicBezTo>
                  <a:lnTo>
                    <a:pt x="21237" y="21600"/>
                  </a:lnTo>
                  <a:cubicBezTo>
                    <a:pt x="21438" y="21600"/>
                    <a:pt x="21600" y="21056"/>
                    <a:pt x="21600" y="20383"/>
                  </a:cubicBezTo>
                  <a:lnTo>
                    <a:pt x="21600" y="1220"/>
                  </a:lnTo>
                  <a:cubicBezTo>
                    <a:pt x="21600" y="547"/>
                    <a:pt x="21438" y="0"/>
                    <a:pt x="21237" y="0"/>
                  </a:cubicBezTo>
                  <a:lnTo>
                    <a:pt x="1820" y="0"/>
                  </a:lnTo>
                  <a:close/>
                </a:path>
              </a:pathLst>
            </a:custGeom>
            <a:noFill/>
            <a:ln w="12700" cap="flat">
              <a:solidFill>
                <a:srgbClr val="000000"/>
              </a:solidFill>
              <a:prstDash val="solid"/>
              <a:miter lim="400000"/>
            </a:ln>
            <a:effectLst/>
          </p:spPr>
          <p:txBody>
            <a:bodyPr wrap="square" lIns="71437" tIns="71437" rIns="71437" bIns="71437" numCol="1" anchor="ctr">
              <a:noAutofit/>
            </a:bodyPr>
            <a:lstStyle/>
            <a:p>
              <a:pPr defTabSz="584200">
                <a:defRPr sz="1700">
                  <a:latin typeface="Palatino"/>
                  <a:ea typeface="Palatino"/>
                  <a:cs typeface="Palatino"/>
                  <a:sym typeface="Palatino"/>
                </a:defRPr>
              </a:pPr>
            </a:p>
          </p:txBody>
        </p:sp>
        <p:sp>
          <p:nvSpPr>
            <p:cNvPr id="1373" name="Shape 1373"/>
            <p:cNvSpPr/>
            <p:nvPr/>
          </p:nvSpPr>
          <p:spPr>
            <a:xfrm>
              <a:off x="429993" y="0"/>
              <a:ext cx="3234292" cy="8183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300">
                  <a:latin typeface="Palatino"/>
                  <a:ea typeface="Palatino"/>
                  <a:cs typeface="Palatino"/>
                  <a:sym typeface="Palatino"/>
                </a:defRPr>
              </a:lvl1pPr>
            </a:lstStyle>
            <a:p>
              <a:pPr/>
              <a:r>
                <a:t>如何部署到指定环境</a:t>
              </a:r>
            </a:p>
          </p:txBody>
        </p:sp>
      </p:grpSp>
      <p:grpSp>
        <p:nvGrpSpPr>
          <p:cNvPr id="1377" name="Group 1377"/>
          <p:cNvGrpSpPr/>
          <p:nvPr/>
        </p:nvGrpSpPr>
        <p:grpSpPr>
          <a:xfrm>
            <a:off x="932983" y="6383530"/>
            <a:ext cx="3637892" cy="840823"/>
            <a:chOff x="0" y="0"/>
            <a:chExt cx="3637891" cy="840821"/>
          </a:xfrm>
        </p:grpSpPr>
        <p:sp>
          <p:nvSpPr>
            <p:cNvPr id="1375" name="Shape 1375"/>
            <p:cNvSpPr/>
            <p:nvPr/>
          </p:nvSpPr>
          <p:spPr>
            <a:xfrm>
              <a:off x="0" y="74215"/>
              <a:ext cx="3637892" cy="766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0" y="0"/>
                  </a:moveTo>
                  <a:cubicBezTo>
                    <a:pt x="19981" y="0"/>
                    <a:pt x="20144" y="547"/>
                    <a:pt x="20144" y="1220"/>
                  </a:cubicBezTo>
                  <a:lnTo>
                    <a:pt x="20144" y="7267"/>
                  </a:lnTo>
                  <a:lnTo>
                    <a:pt x="21600" y="9705"/>
                  </a:lnTo>
                  <a:lnTo>
                    <a:pt x="20144" y="12146"/>
                  </a:lnTo>
                  <a:lnTo>
                    <a:pt x="20144" y="20383"/>
                  </a:lnTo>
                  <a:cubicBezTo>
                    <a:pt x="20144" y="21056"/>
                    <a:pt x="19981" y="21600"/>
                    <a:pt x="19780" y="21600"/>
                  </a:cubicBezTo>
                  <a:lnTo>
                    <a:pt x="363" y="21600"/>
                  </a:lnTo>
                  <a:cubicBezTo>
                    <a:pt x="162" y="21600"/>
                    <a:pt x="0" y="21056"/>
                    <a:pt x="0" y="20383"/>
                  </a:cubicBezTo>
                  <a:lnTo>
                    <a:pt x="0" y="1220"/>
                  </a:lnTo>
                  <a:cubicBezTo>
                    <a:pt x="0" y="547"/>
                    <a:pt x="162" y="0"/>
                    <a:pt x="363" y="0"/>
                  </a:cubicBezTo>
                  <a:lnTo>
                    <a:pt x="19780" y="0"/>
                  </a:lnTo>
                  <a:close/>
                </a:path>
              </a:pathLst>
            </a:custGeom>
            <a:noFill/>
            <a:ln w="12700" cap="flat">
              <a:solidFill>
                <a:srgbClr val="000000"/>
              </a:solidFill>
              <a:prstDash val="solid"/>
              <a:miter lim="400000"/>
            </a:ln>
            <a:effectLst/>
          </p:spPr>
          <p:txBody>
            <a:bodyPr wrap="square" lIns="71437" tIns="71437" rIns="71437" bIns="71437" numCol="1" anchor="ctr">
              <a:noAutofit/>
            </a:bodyPr>
            <a:lstStyle/>
            <a:p>
              <a:pPr defTabSz="584200">
                <a:defRPr sz="1700">
                  <a:latin typeface="Palatino"/>
                  <a:ea typeface="Palatino"/>
                  <a:cs typeface="Palatino"/>
                  <a:sym typeface="Palatino"/>
                </a:defRPr>
              </a:pPr>
            </a:p>
          </p:txBody>
        </p:sp>
        <p:sp>
          <p:nvSpPr>
            <p:cNvPr id="1376" name="Shape 1376"/>
            <p:cNvSpPr/>
            <p:nvPr/>
          </p:nvSpPr>
          <p:spPr>
            <a:xfrm>
              <a:off x="211162" y="0"/>
              <a:ext cx="3184835" cy="8057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300">
                  <a:latin typeface="Palatino"/>
                  <a:ea typeface="Palatino"/>
                  <a:cs typeface="Palatino"/>
                  <a:sym typeface="Palatino"/>
                </a:defRPr>
              </a:lvl1pPr>
            </a:lstStyle>
            <a:p>
              <a:pPr/>
              <a:r>
                <a:t>日志聚合、监控、告警</a:t>
              </a:r>
            </a:p>
          </p:txBody>
        </p:sp>
      </p:grpSp>
      <p:sp>
        <p:nvSpPr>
          <p:cNvPr id="1378" name="Shape 1378"/>
          <p:cNvSpPr/>
          <p:nvPr/>
        </p:nvSpPr>
        <p:spPr>
          <a:xfrm>
            <a:off x="5045035" y="7037006"/>
            <a:ext cx="1548661"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37159" indent="-137159">
              <a:buClr>
                <a:srgbClr val="00B56E"/>
              </a:buClr>
              <a:buSzPct val="100000"/>
              <a:buFont typeface="Lucida Grande"/>
              <a:buChar char="✓"/>
              <a:defRPr sz="3000"/>
            </a:lvl1pPr>
          </a:lstStyle>
          <a:p>
            <a:pPr/>
            <a:r>
              <a:t> CI相关</a:t>
            </a:r>
          </a:p>
        </p:txBody>
      </p:sp>
      <p:grpSp>
        <p:nvGrpSpPr>
          <p:cNvPr id="1381" name="Group 1381"/>
          <p:cNvGrpSpPr/>
          <p:nvPr/>
        </p:nvGrpSpPr>
        <p:grpSpPr>
          <a:xfrm>
            <a:off x="7715310" y="6916718"/>
            <a:ext cx="4006313" cy="818310"/>
            <a:chOff x="0" y="0"/>
            <a:chExt cx="4006311" cy="818309"/>
          </a:xfrm>
        </p:grpSpPr>
        <p:sp>
          <p:nvSpPr>
            <p:cNvPr id="1379" name="Shape 1379"/>
            <p:cNvSpPr/>
            <p:nvPr/>
          </p:nvSpPr>
          <p:spPr>
            <a:xfrm>
              <a:off x="0" y="19899"/>
              <a:ext cx="4006312" cy="77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0" y="0"/>
                  </a:moveTo>
                  <a:cubicBezTo>
                    <a:pt x="1619" y="0"/>
                    <a:pt x="1456" y="547"/>
                    <a:pt x="1456" y="1220"/>
                  </a:cubicBezTo>
                  <a:lnTo>
                    <a:pt x="1456" y="7267"/>
                  </a:lnTo>
                  <a:lnTo>
                    <a:pt x="0" y="9705"/>
                  </a:lnTo>
                  <a:lnTo>
                    <a:pt x="1456" y="12146"/>
                  </a:lnTo>
                  <a:lnTo>
                    <a:pt x="1456" y="20383"/>
                  </a:lnTo>
                  <a:cubicBezTo>
                    <a:pt x="1456" y="21056"/>
                    <a:pt x="1619" y="21600"/>
                    <a:pt x="1820" y="21600"/>
                  </a:cubicBezTo>
                  <a:lnTo>
                    <a:pt x="21237" y="21600"/>
                  </a:lnTo>
                  <a:cubicBezTo>
                    <a:pt x="21438" y="21600"/>
                    <a:pt x="21600" y="21056"/>
                    <a:pt x="21600" y="20383"/>
                  </a:cubicBezTo>
                  <a:lnTo>
                    <a:pt x="21600" y="1220"/>
                  </a:lnTo>
                  <a:cubicBezTo>
                    <a:pt x="21600" y="547"/>
                    <a:pt x="21438" y="0"/>
                    <a:pt x="21237" y="0"/>
                  </a:cubicBezTo>
                  <a:lnTo>
                    <a:pt x="1820" y="0"/>
                  </a:lnTo>
                  <a:close/>
                </a:path>
              </a:pathLst>
            </a:custGeom>
            <a:noFill/>
            <a:ln w="12700" cap="flat">
              <a:solidFill>
                <a:srgbClr val="000000"/>
              </a:solidFill>
              <a:prstDash val="solid"/>
              <a:miter lim="400000"/>
            </a:ln>
            <a:effectLst/>
          </p:spPr>
          <p:txBody>
            <a:bodyPr wrap="square" lIns="71437" tIns="71437" rIns="71437" bIns="71437" numCol="1" anchor="ctr">
              <a:noAutofit/>
            </a:bodyPr>
            <a:lstStyle/>
            <a:p>
              <a:pPr defTabSz="584200">
                <a:defRPr sz="1700">
                  <a:latin typeface="Palatino"/>
                  <a:ea typeface="Palatino"/>
                  <a:cs typeface="Palatino"/>
                  <a:sym typeface="Palatino"/>
                </a:defRPr>
              </a:pPr>
            </a:p>
          </p:txBody>
        </p:sp>
        <p:sp>
          <p:nvSpPr>
            <p:cNvPr id="1380" name="Shape 1380"/>
            <p:cNvSpPr/>
            <p:nvPr/>
          </p:nvSpPr>
          <p:spPr>
            <a:xfrm>
              <a:off x="429993" y="0"/>
              <a:ext cx="3492617" cy="8183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300">
                  <a:latin typeface="Palatino"/>
                  <a:ea typeface="Palatino"/>
                  <a:cs typeface="Palatino"/>
                  <a:sym typeface="Palatino"/>
                </a:defRPr>
              </a:lvl1pPr>
            </a:lstStyle>
            <a:p>
              <a:pPr/>
              <a:r>
                <a:t>CI的地址、DashBoard等</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3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3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3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3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3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3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1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7" grpId="8"/>
      <p:bldP build="whole" bldLvl="1" animBg="1" rev="0" advAuto="0" spid="1374" grpId="7"/>
      <p:bldP build="whole" bldLvl="1" animBg="1" rev="0" advAuto="0" spid="1362" grpId="3"/>
      <p:bldP build="whole" bldLvl="1" animBg="1" rev="0" advAuto="0" spid="1368" grpId="5"/>
      <p:bldP build="whole" bldLvl="1" animBg="1" rev="0" advAuto="0" spid="1359" grpId="2"/>
      <p:bldP build="whole" bldLvl="1" animBg="1" rev="0" advAuto="0" spid="1365" grpId="4"/>
      <p:bldP build="whole" bldLvl="1" animBg="1" rev="0" advAuto="0" spid="1371" grpId="6"/>
      <p:bldP build="whole" bldLvl="1" animBg="1" rev="0" advAuto="0" spid="1347" grpId="1"/>
      <p:bldP build="whole" bldLvl="1" animBg="1" rev="0" advAuto="0" spid="1381" grpId="9"/>
    </p:bldLst>
  </p:timing>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3" name="Shape 1383"/>
          <p:cNvSpPr/>
          <p:nvPr>
            <p:ph type="title"/>
          </p:nvPr>
        </p:nvSpPr>
        <p:spPr>
          <a:xfrm>
            <a:off x="380999" y="234949"/>
            <a:ext cx="12242801" cy="984251"/>
          </a:xfrm>
          <a:prstGeom prst="rect">
            <a:avLst/>
          </a:prstGeom>
        </p:spPr>
        <p:txBody>
          <a:bodyPr/>
          <a:lstStyle>
            <a:lvl1pPr>
              <a:defRPr b="0" spc="-280" sz="7000"/>
            </a:lvl1pPr>
          </a:lstStyle>
          <a:p>
            <a:pPr/>
            <a:r>
              <a:t>易于本地运行</a:t>
            </a:r>
          </a:p>
        </p:txBody>
      </p:sp>
      <p:sp>
        <p:nvSpPr>
          <p:cNvPr id="1384" name="Shape 138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5" name="Shape 1385"/>
          <p:cNvSpPr/>
          <p:nvPr/>
        </p:nvSpPr>
        <p:spPr>
          <a:xfrm>
            <a:off x="6093841" y="2131275"/>
            <a:ext cx="5054932" cy="222910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15192" indent="-415192" defTabSz="584200">
              <a:lnSpc>
                <a:spcPct val="120000"/>
              </a:lnSpc>
              <a:spcBef>
                <a:spcPts val="1200"/>
              </a:spcBef>
              <a:buClr>
                <a:srgbClr val="00B56E"/>
              </a:buClr>
              <a:buSzPct val="100000"/>
              <a:buFont typeface="Lucida Grande"/>
              <a:buChar char="■"/>
              <a:defRPr sz="3600">
                <a:latin typeface="+mn-lt"/>
                <a:ea typeface="+mn-ea"/>
                <a:cs typeface="+mn-cs"/>
                <a:sym typeface="Helvetica"/>
              </a:defRPr>
            </a:pPr>
            <a:r>
              <a:t>本地环境配置 + Stub</a:t>
            </a:r>
          </a:p>
          <a:p>
            <a:pPr lvl="2" marL="415192" indent="-415192" defTabSz="584200">
              <a:lnSpc>
                <a:spcPct val="120000"/>
              </a:lnSpc>
              <a:spcBef>
                <a:spcPts val="1200"/>
              </a:spcBef>
              <a:buClr>
                <a:srgbClr val="00B56E"/>
              </a:buClr>
              <a:buSzPct val="100000"/>
              <a:buFont typeface="Lucida Grande"/>
              <a:buChar char="■"/>
              <a:defRPr sz="3600">
                <a:latin typeface="+mn-lt"/>
                <a:ea typeface="+mn-ea"/>
                <a:cs typeface="+mn-cs"/>
                <a:sym typeface="Helvetica"/>
              </a:defRPr>
            </a:pPr>
            <a:r>
              <a:t>使用Docker-compose</a:t>
            </a:r>
          </a:p>
          <a:p>
            <a:pPr lvl="2" marL="415192" indent="-415192" defTabSz="584200">
              <a:lnSpc>
                <a:spcPct val="120000"/>
              </a:lnSpc>
              <a:spcBef>
                <a:spcPts val="1200"/>
              </a:spcBef>
              <a:buClr>
                <a:srgbClr val="00B56E"/>
              </a:buClr>
              <a:buSzPct val="100000"/>
              <a:buFont typeface="Lucida Grande"/>
              <a:buChar char="■"/>
              <a:defRPr sz="3600">
                <a:latin typeface="+mn-lt"/>
                <a:ea typeface="+mn-ea"/>
                <a:cs typeface="+mn-cs"/>
                <a:sym typeface="Helvetica"/>
              </a:defRPr>
            </a:pPr>
            <a:r>
              <a:t>独立环境创建与租用</a:t>
            </a:r>
          </a:p>
        </p:txBody>
      </p:sp>
      <p:sp>
        <p:nvSpPr>
          <p:cNvPr id="1386" name="Shape 1386"/>
          <p:cNvSpPr/>
          <p:nvPr/>
        </p:nvSpPr>
        <p:spPr>
          <a:xfrm>
            <a:off x="1273527" y="2153183"/>
            <a:ext cx="3307958" cy="232968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171449" indent="-171449" defTabSz="584200">
              <a:lnSpc>
                <a:spcPct val="120000"/>
              </a:lnSpc>
              <a:spcBef>
                <a:spcPts val="1200"/>
              </a:spcBef>
              <a:buClr>
                <a:srgbClr val="00B56E"/>
              </a:buClr>
              <a:buSzPct val="100000"/>
              <a:buFont typeface="Lucida Grande"/>
              <a:buChar char="■"/>
              <a:defRPr sz="3600"/>
            </a:pPr>
            <a:r>
              <a:t> 提升开发效率</a:t>
            </a:r>
          </a:p>
          <a:p>
            <a:pPr marL="171449" indent="-171449" defTabSz="584200">
              <a:lnSpc>
                <a:spcPct val="120000"/>
              </a:lnSpc>
              <a:spcBef>
                <a:spcPts val="1200"/>
              </a:spcBef>
              <a:buClr>
                <a:srgbClr val="00B56E"/>
              </a:buClr>
              <a:buSzPct val="100000"/>
              <a:buFont typeface="Lucida Grande"/>
              <a:buChar char="■"/>
              <a:defRPr sz="3600"/>
            </a:pPr>
            <a:r>
              <a:t> 降低学习周期</a:t>
            </a:r>
          </a:p>
          <a:p>
            <a:pPr marL="171449" indent="-171449" defTabSz="584200">
              <a:lnSpc>
                <a:spcPct val="120000"/>
              </a:lnSpc>
              <a:spcBef>
                <a:spcPts val="1200"/>
              </a:spcBef>
              <a:buClr>
                <a:srgbClr val="00B56E"/>
              </a:buClr>
              <a:buSzPct val="100000"/>
              <a:buFont typeface="Lucida Grande"/>
              <a:buChar char="■"/>
              <a:defRPr sz="3600"/>
            </a:pPr>
            <a:r>
              <a:t> 降低维护成本</a:t>
            </a:r>
          </a:p>
        </p:txBody>
      </p:sp>
      <p:pic>
        <p:nvPicPr>
          <p:cNvPr id="1387" name="pasted-image.png"/>
          <p:cNvPicPr>
            <a:picLocks noChangeAspect="1"/>
          </p:cNvPicPr>
          <p:nvPr/>
        </p:nvPicPr>
        <p:blipFill>
          <a:blip r:embed="rId2">
            <a:extLst/>
          </a:blip>
          <a:stretch>
            <a:fillRect/>
          </a:stretch>
        </p:blipFill>
        <p:spPr>
          <a:xfrm>
            <a:off x="6523463" y="4524198"/>
            <a:ext cx="3851465" cy="4075387"/>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Shape 261"/>
          <p:cNvSpPr/>
          <p:nvPr/>
        </p:nvSpPr>
        <p:spPr>
          <a:xfrm>
            <a:off x="8041345" y="4034040"/>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需求响应力</a:t>
            </a:r>
          </a:p>
        </p:txBody>
      </p:sp>
      <p:sp>
        <p:nvSpPr>
          <p:cNvPr id="262" name="Shape 262"/>
          <p:cNvSpPr/>
          <p:nvPr/>
        </p:nvSpPr>
        <p:spPr>
          <a:xfrm>
            <a:off x="8041345" y="3382357"/>
            <a:ext cx="22001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快速上线能力</a:t>
            </a:r>
          </a:p>
        </p:txBody>
      </p:sp>
      <p:sp>
        <p:nvSpPr>
          <p:cNvPr id="263" name="Shape 263"/>
          <p:cNvSpPr/>
          <p:nvPr/>
        </p:nvSpPr>
        <p:spPr>
          <a:xfrm>
            <a:off x="8041345" y="4712462"/>
            <a:ext cx="1857249" cy="47536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创新与尝试</a:t>
            </a:r>
          </a:p>
        </p:txBody>
      </p:sp>
      <p:sp>
        <p:nvSpPr>
          <p:cNvPr id="264" name="Shape 264"/>
          <p:cNvSpPr/>
          <p:nvPr/>
        </p:nvSpPr>
        <p:spPr>
          <a:xfrm>
            <a:off x="3213332" y="4558140"/>
            <a:ext cx="4551930" cy="1"/>
          </a:xfrm>
          <a:prstGeom prst="line">
            <a:avLst/>
          </a:prstGeom>
          <a:ln w="63500">
            <a:solidFill>
              <a:srgbClr val="000000"/>
            </a:solidFill>
            <a:bevel/>
            <a:tailEnd type="triangle"/>
          </a:ln>
        </p:spPr>
        <p:txBody>
          <a:bodyPr lIns="65023" tIns="65023" rIns="65023" bIns="65023"/>
          <a:lstStyle/>
          <a:p>
            <a:pPr>
              <a:defRPr sz="1600">
                <a:latin typeface="+mn-lt"/>
                <a:ea typeface="+mn-ea"/>
                <a:cs typeface="+mn-cs"/>
                <a:sym typeface="Helvetica"/>
              </a:defRPr>
            </a:pPr>
          </a:p>
        </p:txBody>
      </p:sp>
      <p:sp>
        <p:nvSpPr>
          <p:cNvPr id="265" name="Shape 265"/>
          <p:cNvSpPr/>
          <p:nvPr/>
        </p:nvSpPr>
        <p:spPr>
          <a:xfrm>
            <a:off x="4542925" y="4490154"/>
            <a:ext cx="2115478"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Speed</a:t>
            </a:r>
          </a:p>
        </p:txBody>
      </p:sp>
      <p:sp>
        <p:nvSpPr>
          <p:cNvPr id="266" name="Shape 266"/>
          <p:cNvSpPr/>
          <p:nvPr/>
        </p:nvSpPr>
        <p:spPr>
          <a:xfrm>
            <a:off x="8041345" y="5373227"/>
            <a:ext cx="2200149" cy="47536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模块独立发布</a:t>
            </a:r>
          </a:p>
        </p:txBody>
      </p:sp>
      <p:sp>
        <p:nvSpPr>
          <p:cNvPr id="267" name="Shape 267"/>
          <p:cNvSpPr/>
          <p:nvPr/>
        </p:nvSpPr>
        <p:spPr>
          <a:xfrm>
            <a:off x="8041345" y="5957793"/>
            <a:ext cx="1857249" cy="47536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700"/>
            </a:lvl1pPr>
          </a:lstStyle>
          <a:p>
            <a:pPr/>
            <a:r>
              <a:t>技术多样性</a:t>
            </a: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9" name="Shape 1389"/>
          <p:cNvSpPr/>
          <p:nvPr>
            <p:ph type="title"/>
          </p:nvPr>
        </p:nvSpPr>
        <p:spPr>
          <a:xfrm>
            <a:off x="380999" y="234949"/>
            <a:ext cx="12242801" cy="984251"/>
          </a:xfrm>
          <a:prstGeom prst="rect">
            <a:avLst/>
          </a:prstGeom>
        </p:spPr>
        <p:txBody>
          <a:bodyPr/>
          <a:lstStyle>
            <a:lvl1pPr>
              <a:defRPr b="0" spc="-280" sz="7000"/>
            </a:lvl1pPr>
          </a:lstStyle>
          <a:p>
            <a:pPr/>
            <a:r>
              <a:t>易于本地运行</a:t>
            </a:r>
          </a:p>
        </p:txBody>
      </p:sp>
      <p:sp>
        <p:nvSpPr>
          <p:cNvPr id="1390" name="Shape 139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11" name="Group 1411"/>
          <p:cNvGrpSpPr/>
          <p:nvPr/>
        </p:nvGrpSpPr>
        <p:grpSpPr>
          <a:xfrm>
            <a:off x="1882631" y="2649326"/>
            <a:ext cx="8781999" cy="4454948"/>
            <a:chOff x="0" y="0"/>
            <a:chExt cx="8781997" cy="4454947"/>
          </a:xfrm>
        </p:grpSpPr>
        <p:sp>
          <p:nvSpPr>
            <p:cNvPr id="1391" name="Shape 1391"/>
            <p:cNvSpPr/>
            <p:nvPr/>
          </p:nvSpPr>
          <p:spPr>
            <a:xfrm>
              <a:off x="3478760" y="1396881"/>
              <a:ext cx="1" cy="1135908"/>
            </a:xfrm>
            <a:prstGeom prst="line">
              <a:avLst/>
            </a:prstGeom>
            <a:noFill/>
            <a:ln w="76200" cap="flat">
              <a:solidFill>
                <a:schemeClr val="accent1"/>
              </a:solidFill>
              <a:prstDash val="solid"/>
              <a:bevel/>
              <a:tailEnd type="triangle" w="med" len="med"/>
            </a:ln>
            <a:effectLst/>
          </p:spPr>
          <p:txBody>
            <a:bodyPr wrap="square" lIns="48767" tIns="48767" rIns="48767" bIns="48767" numCol="1" anchor="t">
              <a:noAutofit/>
            </a:bodyPr>
            <a:lstStyle/>
            <a:p>
              <a:pPr>
                <a:defRPr sz="1400">
                  <a:latin typeface="+mn-lt"/>
                  <a:ea typeface="+mn-ea"/>
                  <a:cs typeface="+mn-cs"/>
                  <a:sym typeface="Helvetica"/>
                </a:defRPr>
              </a:pPr>
            </a:p>
          </p:txBody>
        </p:sp>
        <p:sp>
          <p:nvSpPr>
            <p:cNvPr id="1392" name="Shape 1392"/>
            <p:cNvSpPr/>
            <p:nvPr/>
          </p:nvSpPr>
          <p:spPr>
            <a:xfrm>
              <a:off x="5109158" y="1382515"/>
              <a:ext cx="1" cy="1131974"/>
            </a:xfrm>
            <a:prstGeom prst="line">
              <a:avLst/>
            </a:prstGeom>
            <a:noFill/>
            <a:ln w="76200" cap="flat">
              <a:solidFill>
                <a:srgbClr val="C82506"/>
              </a:solidFill>
              <a:prstDash val="sysDot"/>
              <a:miter lim="400000"/>
              <a:tailEnd type="triangle" w="med" len="med"/>
            </a:ln>
            <a:effectLst/>
          </p:spPr>
          <p:txBody>
            <a:bodyPr wrap="square" lIns="48767" tIns="48767" rIns="48767" bIns="48767" numCol="1" anchor="t">
              <a:noAutofit/>
            </a:bodyPr>
            <a:lstStyle/>
            <a:p>
              <a:pPr>
                <a:defRPr sz="1400">
                  <a:latin typeface="+mn-lt"/>
                  <a:ea typeface="+mn-ea"/>
                  <a:cs typeface="+mn-cs"/>
                  <a:sym typeface="Helvetica"/>
                </a:defRPr>
              </a:pPr>
            </a:p>
          </p:txBody>
        </p:sp>
        <p:pic>
          <p:nvPicPr>
            <p:cNvPr id="1393" name="pasted-image.png"/>
            <p:cNvPicPr>
              <a:picLocks noChangeAspect="1"/>
            </p:cNvPicPr>
            <p:nvPr/>
          </p:nvPicPr>
          <p:blipFill>
            <a:blip r:embed="rId2">
              <a:extLst/>
            </a:blip>
            <a:stretch>
              <a:fillRect/>
            </a:stretch>
          </p:blipFill>
          <p:spPr>
            <a:xfrm>
              <a:off x="2587014" y="2437974"/>
              <a:ext cx="1731043" cy="1731043"/>
            </a:xfrm>
            <a:prstGeom prst="rect">
              <a:avLst/>
            </a:prstGeom>
            <a:ln w="12700" cap="flat">
              <a:noFill/>
              <a:miter lim="400000"/>
            </a:ln>
            <a:effectLst/>
          </p:spPr>
        </p:pic>
        <p:sp>
          <p:nvSpPr>
            <p:cNvPr id="1394" name="Shape 1394"/>
            <p:cNvSpPr/>
            <p:nvPr/>
          </p:nvSpPr>
          <p:spPr>
            <a:xfrm>
              <a:off x="43351" y="128556"/>
              <a:ext cx="1416412" cy="1104880"/>
            </a:xfrm>
            <a:prstGeom prst="roundRect">
              <a:avLst>
                <a:gd name="adj" fmla="val 19229"/>
              </a:avLst>
            </a:prstGeom>
            <a:solidFill>
              <a:srgbClr val="0365C0"/>
            </a:solidFill>
            <a:ln w="12700" cap="flat">
              <a:solidFill>
                <a:srgbClr val="4A7EBB"/>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服务A</a:t>
              </a:r>
            </a:p>
          </p:txBody>
        </p:sp>
        <p:sp>
          <p:nvSpPr>
            <p:cNvPr id="1395" name="Shape 1395"/>
            <p:cNvSpPr/>
            <p:nvPr/>
          </p:nvSpPr>
          <p:spPr>
            <a:xfrm>
              <a:off x="1648647" y="653562"/>
              <a:ext cx="1089221" cy="1"/>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1396" name="pasted-image.png"/>
            <p:cNvPicPr>
              <a:picLocks noChangeAspect="1"/>
            </p:cNvPicPr>
            <p:nvPr/>
          </p:nvPicPr>
          <p:blipFill>
            <a:blip r:embed="rId3">
              <a:extLst/>
            </a:blip>
            <a:srcRect l="0" t="0" r="0" b="0"/>
            <a:stretch>
              <a:fillRect/>
            </a:stretch>
          </p:blipFill>
          <p:spPr>
            <a:xfrm>
              <a:off x="7278880" y="0"/>
              <a:ext cx="1503118" cy="1503117"/>
            </a:xfrm>
            <a:prstGeom prst="rect">
              <a:avLst/>
            </a:prstGeom>
            <a:ln w="12700" cap="flat">
              <a:noFill/>
              <a:miter lim="400000"/>
            </a:ln>
            <a:effectLst/>
          </p:spPr>
        </p:pic>
        <p:sp>
          <p:nvSpPr>
            <p:cNvPr id="1397" name="Shape 1397"/>
            <p:cNvSpPr/>
            <p:nvPr/>
          </p:nvSpPr>
          <p:spPr>
            <a:xfrm>
              <a:off x="6134392" y="700176"/>
              <a:ext cx="1066569" cy="1"/>
            </a:xfrm>
            <a:prstGeom prst="line">
              <a:avLst/>
            </a:prstGeom>
            <a:noFill/>
            <a:ln w="76200" cap="flat">
              <a:solidFill>
                <a:schemeClr val="accent1"/>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400" name="Group 1400"/>
            <p:cNvGrpSpPr/>
            <p:nvPr/>
          </p:nvGrpSpPr>
          <p:grpSpPr>
            <a:xfrm>
              <a:off x="4392099" y="2535970"/>
              <a:ext cx="1469720" cy="1469720"/>
              <a:chOff x="0" y="0"/>
              <a:chExt cx="1469719" cy="1469719"/>
            </a:xfrm>
          </p:grpSpPr>
          <p:sp>
            <p:nvSpPr>
              <p:cNvPr id="1398" name="Shape 1398"/>
              <p:cNvSpPr/>
              <p:nvPr/>
            </p:nvSpPr>
            <p:spPr>
              <a:xfrm>
                <a:off x="126632" y="124803"/>
                <a:ext cx="1216455" cy="1220113"/>
              </a:xfrm>
              <a:prstGeom prst="roundRect">
                <a:avLst>
                  <a:gd name="adj" fmla="val 11823"/>
                </a:avLst>
              </a:prstGeom>
              <a:solidFill>
                <a:srgbClr val="C82506"/>
              </a:solid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pic>
            <p:nvPicPr>
              <p:cNvPr id="1399" name="pasted-image.png"/>
              <p:cNvPicPr>
                <a:picLocks noChangeAspect="1"/>
              </p:cNvPicPr>
              <p:nvPr/>
            </p:nvPicPr>
            <p:blipFill>
              <a:blip r:embed="rId2">
                <a:extLst/>
              </a:blip>
              <a:stretch>
                <a:fillRect/>
              </a:stretch>
            </p:blipFill>
            <p:spPr>
              <a:xfrm>
                <a:off x="0" y="0"/>
                <a:ext cx="1469720" cy="1469719"/>
              </a:xfrm>
              <a:prstGeom prst="rect">
                <a:avLst/>
              </a:prstGeom>
              <a:ln w="12700" cap="flat">
                <a:noFill/>
                <a:miter lim="400000"/>
              </a:ln>
              <a:effectLst/>
            </p:spPr>
          </p:pic>
        </p:grpSp>
        <p:sp>
          <p:nvSpPr>
            <p:cNvPr id="1401" name="Shape 1401"/>
            <p:cNvSpPr/>
            <p:nvPr/>
          </p:nvSpPr>
          <p:spPr>
            <a:xfrm>
              <a:off x="2876995" y="122981"/>
              <a:ext cx="3037939" cy="1104879"/>
            </a:xfrm>
            <a:prstGeom prst="roundRect">
              <a:avLst>
                <a:gd name="adj" fmla="val 19229"/>
              </a:avLst>
            </a:prstGeom>
            <a:solidFill>
              <a:srgbClr val="0365C0"/>
            </a:solidFill>
            <a:ln w="12700" cap="flat">
              <a:solidFill>
                <a:srgbClr val="4A7EBB"/>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100">
                  <a:solidFill>
                    <a:srgbClr val="FFFFFF"/>
                  </a:solidFill>
                </a:defRPr>
              </a:lvl1pPr>
            </a:lstStyle>
            <a:p>
              <a:pPr/>
              <a:r>
                <a:t>ETL</a:t>
              </a:r>
            </a:p>
          </p:txBody>
        </p:sp>
        <p:sp>
          <p:nvSpPr>
            <p:cNvPr id="1402" name="Shape 1402"/>
            <p:cNvSpPr/>
            <p:nvPr/>
          </p:nvSpPr>
          <p:spPr>
            <a:xfrm>
              <a:off x="5118616" y="1434888"/>
              <a:ext cx="1932231" cy="4736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b="1" sz="1700"/>
              </a:lvl1pPr>
            </a:lstStyle>
            <a:p>
              <a:pPr/>
              <a:r>
                <a:t>开发/测试环境</a:t>
              </a:r>
            </a:p>
          </p:txBody>
        </p:sp>
        <p:sp>
          <p:nvSpPr>
            <p:cNvPr id="1403" name="Shape 1403"/>
            <p:cNvSpPr/>
            <p:nvPr/>
          </p:nvSpPr>
          <p:spPr>
            <a:xfrm>
              <a:off x="2235752" y="1486236"/>
              <a:ext cx="1257616" cy="4163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b="1" sz="1700"/>
              </a:lvl1pPr>
            </a:lstStyle>
            <a:p>
              <a:pPr/>
              <a:r>
                <a:t>生产环境</a:t>
              </a:r>
            </a:p>
          </p:txBody>
        </p:sp>
        <p:sp>
          <p:nvSpPr>
            <p:cNvPr id="1404" name="Shape 1404"/>
            <p:cNvSpPr/>
            <p:nvPr/>
          </p:nvSpPr>
          <p:spPr>
            <a:xfrm flipH="1">
              <a:off x="767889" y="1364215"/>
              <a:ext cx="1" cy="1135909"/>
            </a:xfrm>
            <a:prstGeom prst="line">
              <a:avLst/>
            </a:prstGeom>
            <a:noFill/>
            <a:ln w="76200" cap="flat">
              <a:solidFill>
                <a:schemeClr val="accent1"/>
              </a:solidFill>
              <a:prstDash val="solid"/>
              <a:bevel/>
              <a:headEnd type="triangle" w="med" len="med"/>
              <a:tailEnd type="triangle" w="med" len="med"/>
            </a:ln>
            <a:effectLst/>
          </p:spPr>
          <p:txBody>
            <a:bodyPr wrap="square" lIns="48767" tIns="48767" rIns="48767" bIns="48767" numCol="1" anchor="t">
              <a:noAutofit/>
            </a:bodyPr>
            <a:lstStyle/>
            <a:p>
              <a:pPr>
                <a:defRPr sz="1400">
                  <a:latin typeface="+mn-lt"/>
                  <a:ea typeface="+mn-ea"/>
                  <a:cs typeface="+mn-cs"/>
                  <a:sym typeface="Helvetica"/>
                </a:defRPr>
              </a:pPr>
            </a:p>
          </p:txBody>
        </p:sp>
        <p:sp>
          <p:nvSpPr>
            <p:cNvPr id="1405" name="Shape 1405"/>
            <p:cNvSpPr/>
            <p:nvPr/>
          </p:nvSpPr>
          <p:spPr>
            <a:xfrm>
              <a:off x="4345520" y="3981300"/>
              <a:ext cx="1678436" cy="4736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b="1" sz="1700"/>
              </a:lvl1pPr>
            </a:lstStyle>
            <a:p>
              <a:pPr/>
              <a:r>
                <a:t>Mock S3存储</a:t>
              </a:r>
            </a:p>
          </p:txBody>
        </p:sp>
        <p:sp>
          <p:nvSpPr>
            <p:cNvPr id="1406" name="Shape 1406"/>
            <p:cNvSpPr/>
            <p:nvPr/>
          </p:nvSpPr>
          <p:spPr>
            <a:xfrm>
              <a:off x="7997772" y="1625538"/>
              <a:ext cx="1" cy="1135908"/>
            </a:xfrm>
            <a:prstGeom prst="line">
              <a:avLst/>
            </a:prstGeom>
            <a:noFill/>
            <a:ln w="76200" cap="flat">
              <a:solidFill>
                <a:schemeClr val="accent1"/>
              </a:solidFill>
              <a:prstDash val="solid"/>
              <a:bevel/>
              <a:headEnd type="triangle" w="med" len="med"/>
              <a:tailEnd type="triangle" w="med" len="med"/>
            </a:ln>
            <a:effectLst/>
          </p:spPr>
          <p:txBody>
            <a:bodyPr wrap="square" lIns="48767" tIns="48767" rIns="48767" bIns="48767" numCol="1" anchor="t">
              <a:noAutofit/>
            </a:bodyPr>
            <a:lstStyle/>
            <a:p>
              <a:pPr>
                <a:defRPr sz="1400">
                  <a:latin typeface="+mn-lt"/>
                  <a:ea typeface="+mn-ea"/>
                  <a:cs typeface="+mn-cs"/>
                  <a:sym typeface="Helvetica"/>
                </a:defRPr>
              </a:pPr>
            </a:p>
          </p:txBody>
        </p:sp>
        <p:sp>
          <p:nvSpPr>
            <p:cNvPr id="1407" name="Shape 1407"/>
            <p:cNvSpPr/>
            <p:nvPr/>
          </p:nvSpPr>
          <p:spPr>
            <a:xfrm>
              <a:off x="7338564" y="2930715"/>
              <a:ext cx="1416412" cy="1104879"/>
            </a:xfrm>
            <a:prstGeom prst="roundRect">
              <a:avLst>
                <a:gd name="adj" fmla="val 19229"/>
              </a:avLst>
            </a:prstGeom>
            <a:solidFill>
              <a:srgbClr val="0365C0"/>
            </a:solidFill>
            <a:ln w="12700" cap="flat">
              <a:solidFill>
                <a:srgbClr val="4A7EBB"/>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遗留系统</a:t>
              </a:r>
            </a:p>
          </p:txBody>
        </p:sp>
        <p:pic>
          <p:nvPicPr>
            <p:cNvPr id="1408" name="pasted-image.png"/>
            <p:cNvPicPr>
              <a:picLocks noChangeAspect="1"/>
            </p:cNvPicPr>
            <p:nvPr/>
          </p:nvPicPr>
          <p:blipFill>
            <a:blip r:embed="rId4">
              <a:extLst/>
            </a:blip>
            <a:stretch>
              <a:fillRect/>
            </a:stretch>
          </p:blipFill>
          <p:spPr>
            <a:xfrm>
              <a:off x="5361253" y="659087"/>
              <a:ext cx="473648" cy="473648"/>
            </a:xfrm>
            <a:prstGeom prst="rect">
              <a:avLst/>
            </a:prstGeom>
            <a:ln w="12700" cap="flat">
              <a:noFill/>
              <a:miter lim="400000"/>
            </a:ln>
            <a:effectLst/>
          </p:spPr>
        </p:pic>
        <p:sp>
          <p:nvSpPr>
            <p:cNvPr id="1409" name="Shape 1409"/>
            <p:cNvSpPr/>
            <p:nvPr/>
          </p:nvSpPr>
          <p:spPr>
            <a:xfrm>
              <a:off x="2883739" y="3981300"/>
              <a:ext cx="974266" cy="4736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b="1" sz="1700"/>
              </a:lvl1pPr>
            </a:lstStyle>
            <a:p>
              <a:pPr/>
              <a:r>
                <a:t>S3存储</a:t>
              </a:r>
            </a:p>
          </p:txBody>
        </p:sp>
        <p:pic>
          <p:nvPicPr>
            <p:cNvPr id="1410" name="pasted-image.png"/>
            <p:cNvPicPr>
              <a:picLocks noChangeAspect="1"/>
            </p:cNvPicPr>
            <p:nvPr/>
          </p:nvPicPr>
          <p:blipFill>
            <a:blip r:embed="rId3">
              <a:extLst/>
            </a:blip>
            <a:srcRect l="0" t="0" r="0" b="0"/>
            <a:stretch>
              <a:fillRect/>
            </a:stretch>
          </p:blipFill>
          <p:spPr>
            <a:xfrm>
              <a:off x="0" y="2622737"/>
              <a:ext cx="1503118" cy="1503118"/>
            </a:xfrm>
            <a:prstGeom prst="rect">
              <a:avLst/>
            </a:prstGeom>
            <a:ln w="12700" cap="flat">
              <a:noFill/>
              <a:miter lim="400000"/>
            </a:ln>
            <a:effectLst/>
          </p:spPr>
        </p:pic>
      </p:gr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3" name="Shape 141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20" name="Group 1420"/>
          <p:cNvGrpSpPr/>
          <p:nvPr/>
        </p:nvGrpSpPr>
        <p:grpSpPr>
          <a:xfrm>
            <a:off x="2890562" y="2049926"/>
            <a:ext cx="6279595" cy="5653748"/>
            <a:chOff x="-304800" y="0"/>
            <a:chExt cx="6279594" cy="5653747"/>
          </a:xfrm>
        </p:grpSpPr>
        <p:sp>
          <p:nvSpPr>
            <p:cNvPr id="1414" name="Shape 1414"/>
            <p:cNvSpPr/>
            <p:nvPr/>
          </p:nvSpPr>
          <p:spPr>
            <a:xfrm>
              <a:off x="644071" y="830171"/>
              <a:ext cx="4411098" cy="4263978"/>
            </a:xfrm>
            <a:prstGeom prst="ellipse">
              <a:avLst/>
            </a:prstGeom>
            <a:solidFill>
              <a:srgbClr val="FFFFFF"/>
            </a:solidFill>
            <a:ln w="50800" cap="flat">
              <a:solidFill>
                <a:schemeClr val="accent1"/>
              </a:solidFill>
              <a:custDash>
                <a:ds d="200000" sp="200000"/>
              </a:custDash>
              <a:miter lim="400000"/>
            </a:ln>
            <a:effectLst/>
          </p:spPr>
          <p:txBody>
            <a:bodyPr wrap="square" lIns="65023" tIns="65023" rIns="65023" bIns="65023" numCol="1" anchor="ctr">
              <a:noAutofit/>
            </a:bodyPr>
            <a:lstStyle/>
            <a:p>
              <a:pPr/>
            </a:p>
          </p:txBody>
        </p:sp>
        <p:sp>
          <p:nvSpPr>
            <p:cNvPr id="1415" name="Shape 1415"/>
            <p:cNvSpPr/>
            <p:nvPr/>
          </p:nvSpPr>
          <p:spPr>
            <a:xfrm>
              <a:off x="4069794" y="1452105"/>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测试</a:t>
              </a:r>
            </a:p>
          </p:txBody>
        </p:sp>
        <p:sp>
          <p:nvSpPr>
            <p:cNvPr id="1416" name="Shape 1416"/>
            <p:cNvSpPr/>
            <p:nvPr/>
          </p:nvSpPr>
          <p:spPr>
            <a:xfrm>
              <a:off x="3409314" y="3748747"/>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部署</a:t>
              </a:r>
            </a:p>
          </p:txBody>
        </p:sp>
        <p:sp>
          <p:nvSpPr>
            <p:cNvPr id="1417" name="Shape 1417"/>
            <p:cNvSpPr/>
            <p:nvPr/>
          </p:nvSpPr>
          <p:spPr>
            <a:xfrm>
              <a:off x="-304800" y="1452105"/>
              <a:ext cx="1905000"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运维</a:t>
              </a:r>
            </a:p>
          </p:txBody>
        </p:sp>
        <p:sp>
          <p:nvSpPr>
            <p:cNvPr id="1418" name="Shape 1418"/>
            <p:cNvSpPr/>
            <p:nvPr/>
          </p:nvSpPr>
          <p:spPr>
            <a:xfrm>
              <a:off x="679300" y="3721221"/>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发布</a:t>
              </a:r>
            </a:p>
          </p:txBody>
        </p:sp>
        <p:sp>
          <p:nvSpPr>
            <p:cNvPr id="1419" name="Shape 1419"/>
            <p:cNvSpPr/>
            <p:nvPr/>
          </p:nvSpPr>
          <p:spPr>
            <a:xfrm>
              <a:off x="1897119" y="0"/>
              <a:ext cx="1905001" cy="1905000"/>
            </a:xfrm>
            <a:prstGeom prst="ellipse">
              <a:avLst/>
            </a:prstGeom>
            <a:solidFill>
              <a:srgbClr val="DDDDDD"/>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开发</a:t>
              </a:r>
            </a:p>
          </p:txBody>
        </p:sp>
      </p:grpSp>
      <p:sp>
        <p:nvSpPr>
          <p:cNvPr id="1421" name="Shape 1421"/>
          <p:cNvSpPr/>
          <p:nvPr/>
        </p:nvSpPr>
        <p:spPr>
          <a:xfrm>
            <a:off x="7265156" y="3502031"/>
            <a:ext cx="1905001" cy="1905001"/>
          </a:xfrm>
          <a:prstGeom prst="ellipse">
            <a:avLst/>
          </a:prstGeom>
          <a:solidFill>
            <a:schemeClr val="accent4">
              <a:satOff val="-1335"/>
              <a:lumOff val="-10274"/>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5000">
                <a:solidFill>
                  <a:srgbClr val="FFFFFF"/>
                </a:solidFill>
              </a:defRPr>
            </a:lvl1pPr>
          </a:lstStyle>
          <a:p>
            <a:pPr/>
            <a:r>
              <a:t>测试</a:t>
            </a: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3" name="Shape 1423"/>
          <p:cNvSpPr/>
          <p:nvPr>
            <p:ph type="title"/>
          </p:nvPr>
        </p:nvSpPr>
        <p:spPr>
          <a:xfrm>
            <a:off x="380999" y="234949"/>
            <a:ext cx="12242801" cy="984251"/>
          </a:xfrm>
          <a:prstGeom prst="rect">
            <a:avLst/>
          </a:prstGeom>
        </p:spPr>
        <p:txBody>
          <a:bodyPr/>
          <a:lstStyle>
            <a:lvl1pPr>
              <a:defRPr b="0" spc="-280" sz="7000"/>
            </a:lvl1pPr>
          </a:lstStyle>
          <a:p>
            <a:pPr/>
            <a:r>
              <a:t>测试金字塔</a:t>
            </a:r>
          </a:p>
        </p:txBody>
      </p:sp>
      <p:sp>
        <p:nvSpPr>
          <p:cNvPr id="1424" name="Shape 142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27" name="Group 1427"/>
          <p:cNvGrpSpPr/>
          <p:nvPr/>
        </p:nvGrpSpPr>
        <p:grpSpPr>
          <a:xfrm>
            <a:off x="2624637" y="2555025"/>
            <a:ext cx="6968553" cy="4261546"/>
            <a:chOff x="0" y="0"/>
            <a:chExt cx="6968552" cy="4261545"/>
          </a:xfrm>
        </p:grpSpPr>
        <p:pic>
          <p:nvPicPr>
            <p:cNvPr id="1425" name="pasted-image.png"/>
            <p:cNvPicPr>
              <a:picLocks noChangeAspect="1"/>
            </p:cNvPicPr>
            <p:nvPr/>
          </p:nvPicPr>
          <p:blipFill>
            <a:blip r:embed="rId2">
              <a:extLst/>
            </a:blip>
            <a:srcRect l="11152" t="2833" r="7345" b="5646"/>
            <a:stretch>
              <a:fillRect/>
            </a:stretch>
          </p:blipFill>
          <p:spPr>
            <a:xfrm>
              <a:off x="1340468" y="107852"/>
              <a:ext cx="5628085" cy="41536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68" y="0"/>
                  </a:moveTo>
                  <a:lnTo>
                    <a:pt x="10187" y="1288"/>
                  </a:lnTo>
                  <a:cubicBezTo>
                    <a:pt x="9813" y="1997"/>
                    <a:pt x="9472" y="2658"/>
                    <a:pt x="9428" y="2755"/>
                  </a:cubicBezTo>
                  <a:cubicBezTo>
                    <a:pt x="9364" y="2900"/>
                    <a:pt x="9636" y="2933"/>
                    <a:pt x="10891" y="2933"/>
                  </a:cubicBezTo>
                  <a:lnTo>
                    <a:pt x="12431" y="2933"/>
                  </a:lnTo>
                  <a:lnTo>
                    <a:pt x="12091" y="2299"/>
                  </a:lnTo>
                  <a:cubicBezTo>
                    <a:pt x="11905" y="1951"/>
                    <a:pt x="11553" y="1290"/>
                    <a:pt x="11309" y="832"/>
                  </a:cubicBezTo>
                  <a:lnTo>
                    <a:pt x="10868" y="0"/>
                  </a:lnTo>
                  <a:close/>
                  <a:moveTo>
                    <a:pt x="9080" y="3465"/>
                  </a:moveTo>
                  <a:lnTo>
                    <a:pt x="8431" y="4724"/>
                  </a:lnTo>
                  <a:cubicBezTo>
                    <a:pt x="8074" y="5417"/>
                    <a:pt x="7755" y="6077"/>
                    <a:pt x="7722" y="6191"/>
                  </a:cubicBezTo>
                  <a:cubicBezTo>
                    <a:pt x="7670" y="6376"/>
                    <a:pt x="8002" y="6398"/>
                    <a:pt x="10789" y="6398"/>
                  </a:cubicBezTo>
                  <a:cubicBezTo>
                    <a:pt x="13266" y="6398"/>
                    <a:pt x="13903" y="6362"/>
                    <a:pt x="13865" y="6229"/>
                  </a:cubicBezTo>
                  <a:cubicBezTo>
                    <a:pt x="13839" y="6136"/>
                    <a:pt x="13517" y="5477"/>
                    <a:pt x="13151" y="4763"/>
                  </a:cubicBezTo>
                  <a:lnTo>
                    <a:pt x="12485" y="3465"/>
                  </a:lnTo>
                  <a:lnTo>
                    <a:pt x="10782" y="3465"/>
                  </a:lnTo>
                  <a:lnTo>
                    <a:pt x="9080" y="3465"/>
                  </a:lnTo>
                  <a:close/>
                  <a:moveTo>
                    <a:pt x="14275" y="6850"/>
                  </a:moveTo>
                  <a:lnTo>
                    <a:pt x="10779" y="6858"/>
                  </a:lnTo>
                  <a:lnTo>
                    <a:pt x="7284" y="6864"/>
                  </a:lnTo>
                  <a:lnTo>
                    <a:pt x="6655" y="8195"/>
                  </a:lnTo>
                  <a:cubicBezTo>
                    <a:pt x="6308" y="8927"/>
                    <a:pt x="6041" y="9558"/>
                    <a:pt x="6061" y="9601"/>
                  </a:cubicBezTo>
                  <a:cubicBezTo>
                    <a:pt x="6098" y="9684"/>
                    <a:pt x="15664" y="9710"/>
                    <a:pt x="15664" y="9628"/>
                  </a:cubicBezTo>
                  <a:cubicBezTo>
                    <a:pt x="15664" y="9601"/>
                    <a:pt x="15352" y="8965"/>
                    <a:pt x="14970" y="8214"/>
                  </a:cubicBezTo>
                  <a:lnTo>
                    <a:pt x="14275" y="6850"/>
                  </a:lnTo>
                  <a:close/>
                  <a:moveTo>
                    <a:pt x="10725" y="10321"/>
                  </a:moveTo>
                  <a:lnTo>
                    <a:pt x="5598" y="10332"/>
                  </a:lnTo>
                  <a:lnTo>
                    <a:pt x="4777" y="11945"/>
                  </a:lnTo>
                  <a:lnTo>
                    <a:pt x="3957" y="13561"/>
                  </a:lnTo>
                  <a:lnTo>
                    <a:pt x="10747" y="13559"/>
                  </a:lnTo>
                  <a:cubicBezTo>
                    <a:pt x="14482" y="13559"/>
                    <a:pt x="17536" y="13534"/>
                    <a:pt x="17536" y="13502"/>
                  </a:cubicBezTo>
                  <a:cubicBezTo>
                    <a:pt x="17536" y="13408"/>
                    <a:pt x="16029" y="10474"/>
                    <a:pt x="15937" y="10387"/>
                  </a:cubicBezTo>
                  <a:cubicBezTo>
                    <a:pt x="15891" y="10344"/>
                    <a:pt x="13545" y="10315"/>
                    <a:pt x="10725" y="10321"/>
                  </a:cubicBezTo>
                  <a:close/>
                  <a:moveTo>
                    <a:pt x="17987" y="14131"/>
                  </a:moveTo>
                  <a:lnTo>
                    <a:pt x="10755" y="14164"/>
                  </a:lnTo>
                  <a:lnTo>
                    <a:pt x="3523" y="14199"/>
                  </a:lnTo>
                  <a:lnTo>
                    <a:pt x="2701" y="15900"/>
                  </a:lnTo>
                  <a:lnTo>
                    <a:pt x="1878" y="17600"/>
                  </a:lnTo>
                  <a:lnTo>
                    <a:pt x="10746" y="17600"/>
                  </a:lnTo>
                  <a:lnTo>
                    <a:pt x="19612" y="17600"/>
                  </a:lnTo>
                  <a:lnTo>
                    <a:pt x="19137" y="16632"/>
                  </a:lnTo>
                  <a:cubicBezTo>
                    <a:pt x="18876" y="16101"/>
                    <a:pt x="18509" y="15319"/>
                    <a:pt x="18324" y="14897"/>
                  </a:cubicBezTo>
                  <a:lnTo>
                    <a:pt x="17987" y="14131"/>
                  </a:lnTo>
                  <a:close/>
                  <a:moveTo>
                    <a:pt x="19960" y="18306"/>
                  </a:moveTo>
                  <a:lnTo>
                    <a:pt x="10786" y="18308"/>
                  </a:lnTo>
                  <a:lnTo>
                    <a:pt x="1610" y="18312"/>
                  </a:lnTo>
                  <a:lnTo>
                    <a:pt x="1124" y="19319"/>
                  </a:lnTo>
                  <a:cubicBezTo>
                    <a:pt x="857" y="19873"/>
                    <a:pt x="496" y="20582"/>
                    <a:pt x="320" y="20896"/>
                  </a:cubicBezTo>
                  <a:cubicBezTo>
                    <a:pt x="144" y="21210"/>
                    <a:pt x="0" y="21498"/>
                    <a:pt x="0" y="21534"/>
                  </a:cubicBezTo>
                  <a:cubicBezTo>
                    <a:pt x="0" y="21570"/>
                    <a:pt x="4859" y="21600"/>
                    <a:pt x="10799" y="21600"/>
                  </a:cubicBezTo>
                  <a:lnTo>
                    <a:pt x="21600" y="21600"/>
                  </a:lnTo>
                  <a:lnTo>
                    <a:pt x="21446" y="21299"/>
                  </a:lnTo>
                  <a:cubicBezTo>
                    <a:pt x="21361" y="21134"/>
                    <a:pt x="20991" y="20393"/>
                    <a:pt x="20625" y="19652"/>
                  </a:cubicBezTo>
                  <a:lnTo>
                    <a:pt x="19960" y="18306"/>
                  </a:lnTo>
                  <a:close/>
                </a:path>
              </a:pathLst>
            </a:custGeom>
            <a:ln w="12700" cap="flat">
              <a:noFill/>
              <a:miter lim="400000"/>
            </a:ln>
            <a:effectLst/>
          </p:spPr>
        </p:pic>
        <p:pic>
          <p:nvPicPr>
            <p:cNvPr id="1426" name="pasted-image.png"/>
            <p:cNvPicPr>
              <a:picLocks noChangeAspect="1"/>
            </p:cNvPicPr>
            <p:nvPr/>
          </p:nvPicPr>
          <p:blipFill>
            <a:blip r:embed="rId3">
              <a:extLst/>
            </a:blip>
            <a:stretch>
              <a:fillRect/>
            </a:stretch>
          </p:blipFill>
          <p:spPr>
            <a:xfrm>
              <a:off x="0" y="0"/>
              <a:ext cx="1207437" cy="3998397"/>
            </a:xfrm>
            <a:prstGeom prst="rect">
              <a:avLst/>
            </a:prstGeom>
            <a:ln w="12700" cap="flat">
              <a:noFill/>
              <a:miter lim="400000"/>
            </a:ln>
            <a:effectLst/>
          </p:spPr>
        </p:pic>
      </p:gr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429" name="pasted-image.png"/>
          <p:cNvPicPr>
            <a:picLocks noChangeAspect="1"/>
          </p:cNvPicPr>
          <p:nvPr/>
        </p:nvPicPr>
        <p:blipFill>
          <a:blip r:embed="rId2">
            <a:extLst/>
          </a:blip>
          <a:stretch>
            <a:fillRect/>
          </a:stretch>
        </p:blipFill>
        <p:spPr>
          <a:xfrm>
            <a:off x="1948806" y="3229115"/>
            <a:ext cx="9107188" cy="4596335"/>
          </a:xfrm>
          <a:prstGeom prst="rect">
            <a:avLst/>
          </a:prstGeom>
          <a:ln w="12700">
            <a:miter lim="400000"/>
          </a:ln>
        </p:spPr>
      </p:pic>
      <p:sp>
        <p:nvSpPr>
          <p:cNvPr id="1430" name="Shape 1430"/>
          <p:cNvSpPr/>
          <p:nvPr>
            <p:ph type="title"/>
          </p:nvPr>
        </p:nvSpPr>
        <p:spPr>
          <a:xfrm>
            <a:off x="380999" y="234949"/>
            <a:ext cx="12242801" cy="984251"/>
          </a:xfrm>
          <a:prstGeom prst="rect">
            <a:avLst/>
          </a:prstGeom>
        </p:spPr>
        <p:txBody>
          <a:bodyPr anchor="ctr"/>
          <a:lstStyle>
            <a:lvl1pPr>
              <a:lnSpc>
                <a:spcPct val="70000"/>
              </a:lnSpc>
              <a:defRPr spc="-280" sz="7000">
                <a:solidFill>
                  <a:srgbClr val="00B56E"/>
                </a:solidFill>
                <a:latin typeface="+mn-lt"/>
                <a:ea typeface="+mn-ea"/>
                <a:cs typeface="+mn-cs"/>
                <a:sym typeface="Helvetica"/>
              </a:defRPr>
            </a:lvl1pPr>
          </a:lstStyle>
          <a:p>
            <a:pPr/>
            <a:r>
              <a:t>集成测试之殇</a:t>
            </a:r>
          </a:p>
        </p:txBody>
      </p:sp>
      <p:sp>
        <p:nvSpPr>
          <p:cNvPr id="1431" name="Shape 1431"/>
          <p:cNvSpPr/>
          <p:nvPr/>
        </p:nvSpPr>
        <p:spPr>
          <a:xfrm>
            <a:off x="5385534" y="3424528"/>
            <a:ext cx="7316048" cy="232968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171449" indent="-171449" defTabSz="584200">
              <a:lnSpc>
                <a:spcPct val="120000"/>
              </a:lnSpc>
              <a:spcBef>
                <a:spcPts val="1200"/>
              </a:spcBef>
              <a:buClr>
                <a:srgbClr val="00B56E"/>
              </a:buClr>
              <a:buSzPct val="100000"/>
              <a:buFont typeface="Lucida Grande"/>
              <a:buChar char="■"/>
              <a:defRPr sz="3600"/>
            </a:pPr>
            <a:r>
              <a:t> 环境搭建成本高(启动多个服务)</a:t>
            </a:r>
          </a:p>
          <a:p>
            <a:pPr marL="171449" indent="-171449" defTabSz="584200">
              <a:lnSpc>
                <a:spcPct val="120000"/>
              </a:lnSpc>
              <a:spcBef>
                <a:spcPts val="1200"/>
              </a:spcBef>
              <a:buClr>
                <a:srgbClr val="00B56E"/>
              </a:buClr>
              <a:buSzPct val="100000"/>
              <a:buFont typeface="Lucida Grande"/>
              <a:buChar char="■"/>
              <a:defRPr sz="3600"/>
            </a:pPr>
            <a:r>
              <a:t>测试脆弱，外部依赖多(服务/版本)</a:t>
            </a:r>
          </a:p>
          <a:p>
            <a:pPr marL="171449" indent="-171449" defTabSz="584200">
              <a:lnSpc>
                <a:spcPct val="120000"/>
              </a:lnSpc>
              <a:spcBef>
                <a:spcPts val="1200"/>
              </a:spcBef>
              <a:buClr>
                <a:srgbClr val="00B56E"/>
              </a:buClr>
              <a:buSzPct val="100000"/>
              <a:buFont typeface="Lucida Grande"/>
              <a:buChar char="■"/>
              <a:defRPr sz="3600"/>
            </a:pPr>
            <a:r>
              <a:t> 反馈周期长，运行效率不高</a:t>
            </a: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3" name="Shape 1433"/>
          <p:cNvSpPr/>
          <p:nvPr>
            <p:ph type="title"/>
          </p:nvPr>
        </p:nvSpPr>
        <p:spPr>
          <a:xfrm>
            <a:off x="380999" y="234949"/>
            <a:ext cx="12242801" cy="984251"/>
          </a:xfrm>
          <a:prstGeom prst="rect">
            <a:avLst/>
          </a:prstGeom>
        </p:spPr>
        <p:txBody>
          <a:bodyPr/>
          <a:lstStyle/>
          <a:p>
            <a:pPr>
              <a:defRPr b="0" spc="-280" sz="7000"/>
            </a:pPr>
            <a:r>
              <a:t>契约</a:t>
            </a:r>
            <a:r>
              <a:rPr>
                <a:latin typeface="Calibri"/>
                <a:ea typeface="Calibri"/>
                <a:cs typeface="Calibri"/>
                <a:sym typeface="Calibri"/>
              </a:rPr>
              <a:t>测试</a:t>
            </a:r>
          </a:p>
        </p:txBody>
      </p:sp>
      <p:sp>
        <p:nvSpPr>
          <p:cNvPr id="1434" name="Shape 143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58" name="Group 1458"/>
          <p:cNvGrpSpPr/>
          <p:nvPr/>
        </p:nvGrpSpPr>
        <p:grpSpPr>
          <a:xfrm>
            <a:off x="1995802" y="2797400"/>
            <a:ext cx="9013196" cy="2960365"/>
            <a:chOff x="0" y="0"/>
            <a:chExt cx="9013195" cy="2960363"/>
          </a:xfrm>
        </p:grpSpPr>
        <p:sp>
          <p:nvSpPr>
            <p:cNvPr id="1435" name="Shape 1435"/>
            <p:cNvSpPr/>
            <p:nvPr/>
          </p:nvSpPr>
          <p:spPr>
            <a:xfrm>
              <a:off x="0" y="149774"/>
              <a:ext cx="9013196" cy="2810590"/>
            </a:xfrm>
            <a:prstGeom prst="rect">
              <a:avLst/>
            </a:prstGeom>
            <a:solidFill>
              <a:srgbClr val="FFFFFF"/>
            </a:solidFill>
            <a:ln w="12700" cap="flat">
              <a:solidFill>
                <a:schemeClr val="accent1"/>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36" name="Shape 1436"/>
            <p:cNvSpPr/>
            <p:nvPr/>
          </p:nvSpPr>
          <p:spPr>
            <a:xfrm>
              <a:off x="189308" y="2206622"/>
              <a:ext cx="1835267" cy="480363"/>
            </a:xfrm>
            <a:prstGeom prst="rect">
              <a:avLst/>
            </a:prstGeom>
            <a:noFill/>
            <a:ln w="50800" cap="flat">
              <a:solidFill>
                <a:srgbClr val="5F327C"/>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a:solidFill>
                    <a:srgbClr val="5F327C"/>
                  </a:solidFill>
                  <a:latin typeface="+mn-lt"/>
                  <a:ea typeface="+mn-ea"/>
                  <a:cs typeface="+mn-cs"/>
                  <a:sym typeface="Helvetica"/>
                </a:defRPr>
              </a:lvl1pPr>
            </a:lstStyle>
            <a:p>
              <a:pPr/>
              <a:r>
                <a:t>消费者</a:t>
              </a:r>
            </a:p>
          </p:txBody>
        </p:sp>
        <p:sp>
          <p:nvSpPr>
            <p:cNvPr id="1437" name="Shape 1437"/>
            <p:cNvSpPr/>
            <p:nvPr/>
          </p:nvSpPr>
          <p:spPr>
            <a:xfrm>
              <a:off x="2251306" y="1602454"/>
              <a:ext cx="1407358" cy="1"/>
            </a:xfrm>
            <a:prstGeom prst="line">
              <a:avLst/>
            </a:prstGeom>
            <a:noFill/>
            <a:ln w="63500" cap="flat">
              <a:solidFill>
                <a:srgbClr val="5F327C"/>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1438" name="Shape 1438"/>
            <p:cNvSpPr/>
            <p:nvPr/>
          </p:nvSpPr>
          <p:spPr>
            <a:xfrm>
              <a:off x="5466531" y="1618991"/>
              <a:ext cx="1348782" cy="1"/>
            </a:xfrm>
            <a:prstGeom prst="line">
              <a:avLst/>
            </a:prstGeom>
            <a:noFill/>
            <a:ln w="63500" cap="flat">
              <a:solidFill>
                <a:srgbClr val="5F327C"/>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1439" name="Shape 1439"/>
            <p:cNvSpPr/>
            <p:nvPr/>
          </p:nvSpPr>
          <p:spPr>
            <a:xfrm>
              <a:off x="6920307" y="2244722"/>
              <a:ext cx="1944673" cy="480363"/>
            </a:xfrm>
            <a:prstGeom prst="rect">
              <a:avLst/>
            </a:prstGeom>
            <a:noFill/>
            <a:ln w="50800" cap="flat">
              <a:solidFill>
                <a:srgbClr val="5F327C"/>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a:solidFill>
                    <a:srgbClr val="5F327C"/>
                  </a:solidFill>
                  <a:latin typeface="+mn-lt"/>
                  <a:ea typeface="+mn-ea"/>
                  <a:cs typeface="+mn-cs"/>
                  <a:sym typeface="Helvetica"/>
                </a:defRPr>
              </a:lvl1pPr>
            </a:lstStyle>
            <a:p>
              <a:pPr/>
              <a:r>
                <a:t>提供者</a:t>
              </a:r>
            </a:p>
          </p:txBody>
        </p:sp>
        <p:grpSp>
          <p:nvGrpSpPr>
            <p:cNvPr id="1445" name="Group 1445"/>
            <p:cNvGrpSpPr/>
            <p:nvPr/>
          </p:nvGrpSpPr>
          <p:grpSpPr>
            <a:xfrm>
              <a:off x="3635559" y="0"/>
              <a:ext cx="1886067" cy="2823357"/>
              <a:chOff x="0" y="0"/>
              <a:chExt cx="1886066" cy="2823356"/>
            </a:xfrm>
          </p:grpSpPr>
          <p:sp>
            <p:nvSpPr>
              <p:cNvPr id="1440" name="Shape 1440"/>
              <p:cNvSpPr/>
              <p:nvPr/>
            </p:nvSpPr>
            <p:spPr>
              <a:xfrm>
                <a:off x="287901" y="268671"/>
                <a:ext cx="1338660" cy="255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22" y="0"/>
                    </a:moveTo>
                    <a:lnTo>
                      <a:pt x="4969" y="2772"/>
                    </a:lnTo>
                    <a:lnTo>
                      <a:pt x="1870" y="2772"/>
                    </a:lnTo>
                    <a:cubicBezTo>
                      <a:pt x="839" y="2772"/>
                      <a:pt x="0" y="3211"/>
                      <a:pt x="0" y="3752"/>
                    </a:cubicBezTo>
                    <a:lnTo>
                      <a:pt x="0" y="20620"/>
                    </a:lnTo>
                    <a:cubicBezTo>
                      <a:pt x="0" y="21160"/>
                      <a:pt x="839" y="21600"/>
                      <a:pt x="1870" y="21600"/>
                    </a:cubicBezTo>
                    <a:lnTo>
                      <a:pt x="19730" y="21600"/>
                    </a:lnTo>
                    <a:cubicBezTo>
                      <a:pt x="20761" y="21600"/>
                      <a:pt x="21600" y="21160"/>
                      <a:pt x="21600" y="20620"/>
                    </a:cubicBezTo>
                    <a:lnTo>
                      <a:pt x="21600" y="3752"/>
                    </a:lnTo>
                    <a:cubicBezTo>
                      <a:pt x="21600" y="3211"/>
                      <a:pt x="20761" y="2772"/>
                      <a:pt x="19730" y="2772"/>
                    </a:cubicBezTo>
                    <a:lnTo>
                      <a:pt x="9881" y="2772"/>
                    </a:lnTo>
                    <a:lnTo>
                      <a:pt x="7422" y="0"/>
                    </a:lnTo>
                    <a:close/>
                  </a:path>
                </a:pathLst>
              </a:custGeom>
              <a:noFill/>
              <a:ln w="50800" cap="flat">
                <a:solidFill>
                  <a:srgbClr val="5F327C"/>
                </a:solidFill>
                <a:prstDash val="solid"/>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41" name="Shape 1441"/>
              <p:cNvSpPr/>
              <p:nvPr/>
            </p:nvSpPr>
            <p:spPr>
              <a:xfrm>
                <a:off x="0" y="0"/>
                <a:ext cx="1886067" cy="6505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584200">
                  <a:defRPr b="1" sz="3200">
                    <a:solidFill>
                      <a:srgbClr val="5F327C"/>
                    </a:solidFill>
                    <a:latin typeface="+mn-lt"/>
                    <a:ea typeface="+mn-ea"/>
                    <a:cs typeface="+mn-cs"/>
                    <a:sym typeface="Helvetica"/>
                  </a:defRPr>
                </a:pPr>
                <a:r>
                  <a:t>       </a:t>
                </a:r>
                <a:r>
                  <a:rPr sz="2000"/>
                  <a:t>契约</a:t>
                </a:r>
              </a:p>
            </p:txBody>
          </p:sp>
          <p:sp>
            <p:nvSpPr>
              <p:cNvPr id="1442" name="Shape 1442"/>
              <p:cNvSpPr/>
              <p:nvPr/>
            </p:nvSpPr>
            <p:spPr>
              <a:xfrm>
                <a:off x="371533" y="705660"/>
                <a:ext cx="1143001" cy="498953"/>
              </a:xfrm>
              <a:prstGeom prst="rect">
                <a:avLst/>
              </a:prstGeom>
              <a:noFill/>
              <a:ln w="38100" cap="flat">
                <a:solidFill>
                  <a:srgbClr val="5F327C"/>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5F327C"/>
                    </a:solidFill>
                    <a:latin typeface="+mn-lt"/>
                    <a:ea typeface="+mn-ea"/>
                    <a:cs typeface="+mn-cs"/>
                    <a:sym typeface="Helvetica"/>
                  </a:defRPr>
                </a:lvl1pPr>
              </a:lstStyle>
              <a:p>
                <a:pPr/>
                <a:r>
                  <a:t>请求</a:t>
                </a:r>
              </a:p>
            </p:txBody>
          </p:sp>
          <p:sp>
            <p:nvSpPr>
              <p:cNvPr id="1443" name="Shape 1443"/>
              <p:cNvSpPr/>
              <p:nvPr/>
            </p:nvSpPr>
            <p:spPr>
              <a:xfrm>
                <a:off x="371533" y="1278762"/>
                <a:ext cx="1143001" cy="498953"/>
              </a:xfrm>
              <a:prstGeom prst="rect">
                <a:avLst/>
              </a:prstGeom>
              <a:noFill/>
              <a:ln w="38100" cap="flat">
                <a:solidFill>
                  <a:srgbClr val="5F327C"/>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5F327C"/>
                    </a:solidFill>
                    <a:latin typeface="+mn-lt"/>
                    <a:ea typeface="+mn-ea"/>
                    <a:cs typeface="+mn-cs"/>
                    <a:sym typeface="Helvetica"/>
                  </a:defRPr>
                </a:lvl1pPr>
              </a:lstStyle>
              <a:p>
                <a:pPr/>
                <a:r>
                  <a:t>响应</a:t>
                </a:r>
              </a:p>
            </p:txBody>
          </p:sp>
          <p:sp>
            <p:nvSpPr>
              <p:cNvPr id="1444" name="Shape 1444"/>
              <p:cNvSpPr/>
              <p:nvPr/>
            </p:nvSpPr>
            <p:spPr>
              <a:xfrm>
                <a:off x="385675" y="1847557"/>
                <a:ext cx="1143001" cy="852518"/>
              </a:xfrm>
              <a:prstGeom prst="rect">
                <a:avLst/>
              </a:prstGeom>
              <a:noFill/>
              <a:ln w="38100" cap="flat">
                <a:solidFill>
                  <a:srgbClr val="5F327C"/>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584200">
                  <a:defRPr b="1" sz="2000">
                    <a:solidFill>
                      <a:srgbClr val="5F327C"/>
                    </a:solidFill>
                    <a:latin typeface="+mn-lt"/>
                    <a:ea typeface="+mn-ea"/>
                    <a:cs typeface="+mn-cs"/>
                    <a:sym typeface="Helvetica"/>
                  </a:defRPr>
                </a:pPr>
                <a:r>
                  <a:t>交互</a:t>
                </a:r>
              </a:p>
              <a:p>
                <a:pPr algn="ctr" defTabSz="584200">
                  <a:defRPr b="1" sz="2000">
                    <a:solidFill>
                      <a:srgbClr val="5F327C"/>
                    </a:solidFill>
                    <a:latin typeface="+mn-lt"/>
                    <a:ea typeface="+mn-ea"/>
                    <a:cs typeface="+mn-cs"/>
                    <a:sym typeface="Helvetica"/>
                  </a:defRPr>
                </a:pPr>
                <a:r>
                  <a:t>元数据</a:t>
                </a:r>
              </a:p>
            </p:txBody>
          </p:sp>
        </p:grpSp>
        <p:grpSp>
          <p:nvGrpSpPr>
            <p:cNvPr id="1451" name="Group 1451"/>
            <p:cNvGrpSpPr/>
            <p:nvPr/>
          </p:nvGrpSpPr>
          <p:grpSpPr>
            <a:xfrm>
              <a:off x="7009827" y="1165456"/>
              <a:ext cx="1765634" cy="907071"/>
              <a:chOff x="0" y="0"/>
              <a:chExt cx="1765632" cy="907070"/>
            </a:xfrm>
          </p:grpSpPr>
          <p:sp>
            <p:nvSpPr>
              <p:cNvPr id="1446" name="Shape 1446"/>
              <p:cNvSpPr/>
              <p:nvPr/>
            </p:nvSpPr>
            <p:spPr>
              <a:xfrm>
                <a:off x="0" y="0"/>
                <a:ext cx="1765633" cy="907071"/>
              </a:xfrm>
              <a:prstGeom prst="rect">
                <a:avLst/>
              </a:prstGeom>
              <a:solidFill>
                <a:srgbClr val="FFFFFF"/>
              </a:solidFill>
              <a:ln w="127000" cap="flat">
                <a:solidFill>
                  <a:srgbClr val="5F327C"/>
                </a:solidFill>
                <a:prstDash val="solid"/>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47" name="Shape 1447"/>
              <p:cNvSpPr/>
              <p:nvPr/>
            </p:nvSpPr>
            <p:spPr>
              <a:xfrm>
                <a:off x="131530" y="249893"/>
                <a:ext cx="1089686" cy="129678"/>
              </a:xfrm>
              <a:prstGeom prst="roundRect">
                <a:avLst>
                  <a:gd name="adj" fmla="val 50000"/>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48" name="Shape 1448"/>
              <p:cNvSpPr/>
              <p:nvPr/>
            </p:nvSpPr>
            <p:spPr>
              <a:xfrm>
                <a:off x="121212" y="92871"/>
                <a:ext cx="1523209" cy="129678"/>
              </a:xfrm>
              <a:prstGeom prst="roundRect">
                <a:avLst>
                  <a:gd name="adj" fmla="val 50000"/>
                </a:avLst>
              </a:prstGeom>
              <a:solidFill>
                <a:srgbClr val="00882B"/>
              </a:solidFill>
              <a:ln w="12700" cap="flat">
                <a:noFill/>
                <a:miter lim="400000"/>
              </a:ln>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49" name="Shape 1449"/>
              <p:cNvSpPr/>
              <p:nvPr/>
            </p:nvSpPr>
            <p:spPr>
              <a:xfrm>
                <a:off x="131530" y="406915"/>
                <a:ext cx="1089686" cy="152821"/>
              </a:xfrm>
              <a:prstGeom prst="roundRect">
                <a:avLst>
                  <a:gd name="adj" fmla="val 44158"/>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50" name="Shape 1450"/>
              <p:cNvSpPr/>
              <p:nvPr/>
            </p:nvSpPr>
            <p:spPr>
              <a:xfrm>
                <a:off x="84729" y="658585"/>
                <a:ext cx="1441302" cy="152820"/>
              </a:xfrm>
              <a:prstGeom prst="roundRect">
                <a:avLst>
                  <a:gd name="adj" fmla="val 44158"/>
                </a:avLst>
              </a:prstGeom>
              <a:solidFill>
                <a:srgbClr val="164F8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grpSp>
        <p:grpSp>
          <p:nvGrpSpPr>
            <p:cNvPr id="1457" name="Group 1457"/>
            <p:cNvGrpSpPr/>
            <p:nvPr/>
          </p:nvGrpSpPr>
          <p:grpSpPr>
            <a:xfrm>
              <a:off x="228027" y="1145419"/>
              <a:ext cx="1765634" cy="907071"/>
              <a:chOff x="0" y="0"/>
              <a:chExt cx="1765632" cy="907070"/>
            </a:xfrm>
          </p:grpSpPr>
          <p:sp>
            <p:nvSpPr>
              <p:cNvPr id="1452" name="Shape 1452"/>
              <p:cNvSpPr/>
              <p:nvPr/>
            </p:nvSpPr>
            <p:spPr>
              <a:xfrm>
                <a:off x="0" y="0"/>
                <a:ext cx="1765633" cy="907071"/>
              </a:xfrm>
              <a:prstGeom prst="rect">
                <a:avLst/>
              </a:prstGeom>
              <a:solidFill>
                <a:srgbClr val="FFFFFF"/>
              </a:solidFill>
              <a:ln w="127000" cap="flat">
                <a:solidFill>
                  <a:srgbClr val="5F327C"/>
                </a:solidFill>
                <a:prstDash val="solid"/>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53" name="Shape 1453"/>
              <p:cNvSpPr/>
              <p:nvPr/>
            </p:nvSpPr>
            <p:spPr>
              <a:xfrm>
                <a:off x="131530" y="249893"/>
                <a:ext cx="1089686" cy="129678"/>
              </a:xfrm>
              <a:prstGeom prst="roundRect">
                <a:avLst>
                  <a:gd name="adj" fmla="val 50000"/>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54" name="Shape 1454"/>
              <p:cNvSpPr/>
              <p:nvPr/>
            </p:nvSpPr>
            <p:spPr>
              <a:xfrm>
                <a:off x="121212" y="92871"/>
                <a:ext cx="1523209" cy="129678"/>
              </a:xfrm>
              <a:prstGeom prst="roundRect">
                <a:avLst>
                  <a:gd name="adj" fmla="val 50000"/>
                </a:avLst>
              </a:prstGeom>
              <a:solidFill>
                <a:srgbClr val="00882B"/>
              </a:solidFill>
              <a:ln w="12700" cap="flat">
                <a:noFill/>
                <a:miter lim="400000"/>
              </a:ln>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55" name="Shape 1455"/>
              <p:cNvSpPr/>
              <p:nvPr/>
            </p:nvSpPr>
            <p:spPr>
              <a:xfrm>
                <a:off x="131530" y="406915"/>
                <a:ext cx="1089686" cy="152821"/>
              </a:xfrm>
              <a:prstGeom prst="roundRect">
                <a:avLst>
                  <a:gd name="adj" fmla="val 44158"/>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56" name="Shape 1456"/>
              <p:cNvSpPr/>
              <p:nvPr/>
            </p:nvSpPr>
            <p:spPr>
              <a:xfrm>
                <a:off x="84729" y="658585"/>
                <a:ext cx="1441302" cy="152820"/>
              </a:xfrm>
              <a:prstGeom prst="roundRect">
                <a:avLst>
                  <a:gd name="adj" fmla="val 44158"/>
                </a:avLst>
              </a:prstGeom>
              <a:solidFill>
                <a:srgbClr val="164F8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grpSp>
      </p:grpSp>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0" name="Shape 1460"/>
          <p:cNvSpPr/>
          <p:nvPr>
            <p:ph type="title"/>
          </p:nvPr>
        </p:nvSpPr>
        <p:spPr>
          <a:xfrm>
            <a:off x="380999" y="234949"/>
            <a:ext cx="12242801" cy="984251"/>
          </a:xfrm>
          <a:prstGeom prst="rect">
            <a:avLst/>
          </a:prstGeom>
        </p:spPr>
        <p:txBody>
          <a:bodyPr/>
          <a:lstStyle>
            <a:lvl1pPr>
              <a:defRPr b="0" spc="-280" sz="7000"/>
            </a:lvl1pPr>
          </a:lstStyle>
          <a:p>
            <a:pPr/>
            <a:r>
              <a:t>契约测试</a:t>
            </a:r>
          </a:p>
        </p:txBody>
      </p:sp>
      <p:sp>
        <p:nvSpPr>
          <p:cNvPr id="1461" name="Shape 146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86" name="Group 1486"/>
          <p:cNvGrpSpPr/>
          <p:nvPr/>
        </p:nvGrpSpPr>
        <p:grpSpPr>
          <a:xfrm>
            <a:off x="1776678" y="1457327"/>
            <a:ext cx="9013196" cy="2960365"/>
            <a:chOff x="0" y="0"/>
            <a:chExt cx="9013195" cy="2960363"/>
          </a:xfrm>
        </p:grpSpPr>
        <p:sp>
          <p:nvSpPr>
            <p:cNvPr id="1462" name="Shape 1462"/>
            <p:cNvSpPr/>
            <p:nvPr/>
          </p:nvSpPr>
          <p:spPr>
            <a:xfrm>
              <a:off x="0" y="149774"/>
              <a:ext cx="9013196" cy="281059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63" name="Shape 1463"/>
            <p:cNvSpPr/>
            <p:nvPr/>
          </p:nvSpPr>
          <p:spPr>
            <a:xfrm>
              <a:off x="189308" y="2206622"/>
              <a:ext cx="1835267" cy="480363"/>
            </a:xfrm>
            <a:prstGeom prst="rect">
              <a:avLst/>
            </a:prstGeom>
            <a:noFill/>
            <a:ln w="50800" cap="flat">
              <a:solidFill>
                <a:srgbClr val="5F327C"/>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5F327C"/>
                  </a:solidFill>
                  <a:latin typeface="Helvetica Light"/>
                  <a:ea typeface="Helvetica Light"/>
                  <a:cs typeface="Helvetica Light"/>
                  <a:sym typeface="Helvetica Light"/>
                </a:defRPr>
              </a:lvl1pPr>
            </a:lstStyle>
            <a:p>
              <a:pPr/>
              <a:r>
                <a:t>消费者</a:t>
              </a:r>
            </a:p>
          </p:txBody>
        </p:sp>
        <p:sp>
          <p:nvSpPr>
            <p:cNvPr id="1464" name="Shape 1464"/>
            <p:cNvSpPr/>
            <p:nvPr/>
          </p:nvSpPr>
          <p:spPr>
            <a:xfrm>
              <a:off x="2162406" y="1602454"/>
              <a:ext cx="1557321" cy="1"/>
            </a:xfrm>
            <a:prstGeom prst="line">
              <a:avLst/>
            </a:prstGeom>
            <a:noFill/>
            <a:ln w="63500" cap="flat">
              <a:solidFill>
                <a:srgbClr val="5F327C"/>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1465" name="Shape 1465"/>
            <p:cNvSpPr/>
            <p:nvPr/>
          </p:nvSpPr>
          <p:spPr>
            <a:xfrm>
              <a:off x="5377631" y="1618991"/>
              <a:ext cx="1557321" cy="1"/>
            </a:xfrm>
            <a:prstGeom prst="line">
              <a:avLst/>
            </a:prstGeom>
            <a:noFill/>
            <a:ln w="63500" cap="flat">
              <a:solidFill>
                <a:srgbClr val="5F327C"/>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1466" name="Shape 1466"/>
            <p:cNvSpPr/>
            <p:nvPr/>
          </p:nvSpPr>
          <p:spPr>
            <a:xfrm>
              <a:off x="6920307" y="2244722"/>
              <a:ext cx="1944673" cy="480363"/>
            </a:xfrm>
            <a:prstGeom prst="rect">
              <a:avLst/>
            </a:prstGeom>
            <a:noFill/>
            <a:ln w="50800" cap="flat">
              <a:solidFill>
                <a:srgbClr val="5F327C"/>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5F327C"/>
                  </a:solidFill>
                  <a:latin typeface="Helvetica Light"/>
                  <a:ea typeface="Helvetica Light"/>
                  <a:cs typeface="Helvetica Light"/>
                  <a:sym typeface="Helvetica Light"/>
                </a:defRPr>
              </a:lvl1pPr>
            </a:lstStyle>
            <a:p>
              <a:pPr/>
              <a:r>
                <a:t>提供者</a:t>
              </a:r>
            </a:p>
          </p:txBody>
        </p:sp>
        <p:grpSp>
          <p:nvGrpSpPr>
            <p:cNvPr id="1472" name="Group 1472"/>
            <p:cNvGrpSpPr/>
            <p:nvPr/>
          </p:nvGrpSpPr>
          <p:grpSpPr>
            <a:xfrm>
              <a:off x="3635559" y="0"/>
              <a:ext cx="1886067" cy="2823357"/>
              <a:chOff x="0" y="0"/>
              <a:chExt cx="1886066" cy="2823356"/>
            </a:xfrm>
          </p:grpSpPr>
          <p:sp>
            <p:nvSpPr>
              <p:cNvPr id="1467" name="Shape 1467"/>
              <p:cNvSpPr/>
              <p:nvPr/>
            </p:nvSpPr>
            <p:spPr>
              <a:xfrm>
                <a:off x="287901" y="268671"/>
                <a:ext cx="1338660" cy="255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22" y="0"/>
                    </a:moveTo>
                    <a:lnTo>
                      <a:pt x="4969" y="2772"/>
                    </a:lnTo>
                    <a:lnTo>
                      <a:pt x="1870" y="2772"/>
                    </a:lnTo>
                    <a:cubicBezTo>
                      <a:pt x="839" y="2772"/>
                      <a:pt x="0" y="3211"/>
                      <a:pt x="0" y="3752"/>
                    </a:cubicBezTo>
                    <a:lnTo>
                      <a:pt x="0" y="20620"/>
                    </a:lnTo>
                    <a:cubicBezTo>
                      <a:pt x="0" y="21160"/>
                      <a:pt x="839" y="21600"/>
                      <a:pt x="1870" y="21600"/>
                    </a:cubicBezTo>
                    <a:lnTo>
                      <a:pt x="19730" y="21600"/>
                    </a:lnTo>
                    <a:cubicBezTo>
                      <a:pt x="20761" y="21600"/>
                      <a:pt x="21600" y="21160"/>
                      <a:pt x="21600" y="20620"/>
                    </a:cubicBezTo>
                    <a:lnTo>
                      <a:pt x="21600" y="3752"/>
                    </a:lnTo>
                    <a:cubicBezTo>
                      <a:pt x="21600" y="3211"/>
                      <a:pt x="20761" y="2772"/>
                      <a:pt x="19730" y="2772"/>
                    </a:cubicBezTo>
                    <a:lnTo>
                      <a:pt x="9881" y="2772"/>
                    </a:lnTo>
                    <a:lnTo>
                      <a:pt x="7422" y="0"/>
                    </a:lnTo>
                    <a:close/>
                  </a:path>
                </a:pathLst>
              </a:custGeom>
              <a:noFill/>
              <a:ln w="50800" cap="flat">
                <a:solidFill>
                  <a:srgbClr val="5F327C"/>
                </a:solidFill>
                <a:prstDash val="solid"/>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68" name="Shape 1468"/>
              <p:cNvSpPr/>
              <p:nvPr/>
            </p:nvSpPr>
            <p:spPr>
              <a:xfrm>
                <a:off x="0" y="0"/>
                <a:ext cx="1886067" cy="6505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584200">
                  <a:defRPr b="1" sz="3200">
                    <a:solidFill>
                      <a:srgbClr val="5F327C"/>
                    </a:solidFill>
                    <a:latin typeface="+mn-lt"/>
                    <a:ea typeface="+mn-ea"/>
                    <a:cs typeface="+mn-cs"/>
                    <a:sym typeface="Helvetica"/>
                  </a:defRPr>
                </a:pPr>
                <a:r>
                  <a:t>       </a:t>
                </a:r>
                <a:r>
                  <a:rPr sz="2000"/>
                  <a:t>契约(v0)</a:t>
                </a:r>
              </a:p>
            </p:txBody>
          </p:sp>
          <p:sp>
            <p:nvSpPr>
              <p:cNvPr id="1469" name="Shape 1469"/>
              <p:cNvSpPr/>
              <p:nvPr/>
            </p:nvSpPr>
            <p:spPr>
              <a:xfrm>
                <a:off x="371533" y="705660"/>
                <a:ext cx="1143001" cy="498953"/>
              </a:xfrm>
              <a:prstGeom prst="rect">
                <a:avLst/>
              </a:prstGeom>
              <a:noFill/>
              <a:ln w="38100" cap="flat">
                <a:solidFill>
                  <a:srgbClr val="5F327C"/>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5F327C"/>
                    </a:solidFill>
                    <a:latin typeface="+mn-lt"/>
                    <a:ea typeface="+mn-ea"/>
                    <a:cs typeface="+mn-cs"/>
                    <a:sym typeface="Helvetica"/>
                  </a:defRPr>
                </a:lvl1pPr>
              </a:lstStyle>
              <a:p>
                <a:pPr/>
                <a:r>
                  <a:t>请求</a:t>
                </a:r>
              </a:p>
            </p:txBody>
          </p:sp>
          <p:sp>
            <p:nvSpPr>
              <p:cNvPr id="1470" name="Shape 1470"/>
              <p:cNvSpPr/>
              <p:nvPr/>
            </p:nvSpPr>
            <p:spPr>
              <a:xfrm>
                <a:off x="371533" y="1278762"/>
                <a:ext cx="1143001" cy="498953"/>
              </a:xfrm>
              <a:prstGeom prst="rect">
                <a:avLst/>
              </a:prstGeom>
              <a:noFill/>
              <a:ln w="38100" cap="flat">
                <a:solidFill>
                  <a:srgbClr val="5F327C"/>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5F327C"/>
                    </a:solidFill>
                    <a:latin typeface="+mn-lt"/>
                    <a:ea typeface="+mn-ea"/>
                    <a:cs typeface="+mn-cs"/>
                    <a:sym typeface="Helvetica"/>
                  </a:defRPr>
                </a:lvl1pPr>
              </a:lstStyle>
              <a:p>
                <a:pPr/>
                <a:r>
                  <a:t>响应</a:t>
                </a:r>
              </a:p>
            </p:txBody>
          </p:sp>
          <p:sp>
            <p:nvSpPr>
              <p:cNvPr id="1471" name="Shape 1471"/>
              <p:cNvSpPr/>
              <p:nvPr/>
            </p:nvSpPr>
            <p:spPr>
              <a:xfrm>
                <a:off x="385675" y="1847557"/>
                <a:ext cx="1143001" cy="852518"/>
              </a:xfrm>
              <a:prstGeom prst="rect">
                <a:avLst/>
              </a:prstGeom>
              <a:noFill/>
              <a:ln w="38100" cap="flat">
                <a:solidFill>
                  <a:srgbClr val="5F327C"/>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584200">
                  <a:defRPr b="1" sz="2000">
                    <a:solidFill>
                      <a:srgbClr val="5F327C"/>
                    </a:solidFill>
                    <a:latin typeface="+mn-lt"/>
                    <a:ea typeface="+mn-ea"/>
                    <a:cs typeface="+mn-cs"/>
                    <a:sym typeface="Helvetica"/>
                  </a:defRPr>
                </a:pPr>
                <a:r>
                  <a:t>交互</a:t>
                </a:r>
              </a:p>
              <a:p>
                <a:pPr algn="ctr" defTabSz="584200">
                  <a:defRPr b="1" sz="2000">
                    <a:solidFill>
                      <a:srgbClr val="5F327C"/>
                    </a:solidFill>
                    <a:latin typeface="+mn-lt"/>
                    <a:ea typeface="+mn-ea"/>
                    <a:cs typeface="+mn-cs"/>
                    <a:sym typeface="Helvetica"/>
                  </a:defRPr>
                </a:pPr>
                <a:r>
                  <a:t>元数据</a:t>
                </a:r>
              </a:p>
            </p:txBody>
          </p:sp>
        </p:grpSp>
        <p:sp>
          <p:nvSpPr>
            <p:cNvPr id="1473" name="Shape 1473"/>
            <p:cNvSpPr/>
            <p:nvPr/>
          </p:nvSpPr>
          <p:spPr>
            <a:xfrm>
              <a:off x="7079183" y="434459"/>
              <a:ext cx="1626922"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sz="3200">
                  <a:solidFill>
                    <a:srgbClr val="5F327C"/>
                  </a:solidFill>
                  <a:latin typeface="Helvetica Light"/>
                  <a:ea typeface="Helvetica Light"/>
                  <a:cs typeface="Helvetica Light"/>
                  <a:sym typeface="Helvetica Light"/>
                </a:defRPr>
              </a:lvl1pPr>
            </a:lstStyle>
            <a:p>
              <a:pPr/>
              <a:r>
                <a:t>接口(v0)</a:t>
              </a:r>
            </a:p>
          </p:txBody>
        </p:sp>
        <p:grpSp>
          <p:nvGrpSpPr>
            <p:cNvPr id="1479" name="Group 1479"/>
            <p:cNvGrpSpPr/>
            <p:nvPr/>
          </p:nvGrpSpPr>
          <p:grpSpPr>
            <a:xfrm>
              <a:off x="7009827" y="1165456"/>
              <a:ext cx="1765634" cy="907071"/>
              <a:chOff x="0" y="0"/>
              <a:chExt cx="1765632" cy="907070"/>
            </a:xfrm>
          </p:grpSpPr>
          <p:sp>
            <p:nvSpPr>
              <p:cNvPr id="1474" name="Shape 1474"/>
              <p:cNvSpPr/>
              <p:nvPr/>
            </p:nvSpPr>
            <p:spPr>
              <a:xfrm>
                <a:off x="0" y="0"/>
                <a:ext cx="1765633" cy="907071"/>
              </a:xfrm>
              <a:prstGeom prst="rect">
                <a:avLst/>
              </a:prstGeom>
              <a:solidFill>
                <a:srgbClr val="FFFFFF"/>
              </a:solidFill>
              <a:ln w="63500" cap="flat">
                <a:solidFill>
                  <a:srgbClr val="5F327C"/>
                </a:solidFill>
                <a:prstDash val="solid"/>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75" name="Shape 1475"/>
              <p:cNvSpPr/>
              <p:nvPr/>
            </p:nvSpPr>
            <p:spPr>
              <a:xfrm>
                <a:off x="131530" y="249893"/>
                <a:ext cx="1089686" cy="129678"/>
              </a:xfrm>
              <a:prstGeom prst="roundRect">
                <a:avLst>
                  <a:gd name="adj" fmla="val 50000"/>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76" name="Shape 1476"/>
              <p:cNvSpPr/>
              <p:nvPr/>
            </p:nvSpPr>
            <p:spPr>
              <a:xfrm>
                <a:off x="121212" y="92871"/>
                <a:ext cx="1523209" cy="129678"/>
              </a:xfrm>
              <a:prstGeom prst="roundRect">
                <a:avLst>
                  <a:gd name="adj" fmla="val 50000"/>
                </a:avLst>
              </a:prstGeom>
              <a:solidFill>
                <a:srgbClr val="00882B"/>
              </a:solidFill>
              <a:ln w="12700" cap="flat">
                <a:noFill/>
                <a:miter lim="400000"/>
              </a:ln>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77" name="Shape 1477"/>
              <p:cNvSpPr/>
              <p:nvPr/>
            </p:nvSpPr>
            <p:spPr>
              <a:xfrm>
                <a:off x="131530" y="406915"/>
                <a:ext cx="1089686" cy="152821"/>
              </a:xfrm>
              <a:prstGeom prst="roundRect">
                <a:avLst>
                  <a:gd name="adj" fmla="val 44158"/>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78" name="Shape 1478"/>
              <p:cNvSpPr/>
              <p:nvPr/>
            </p:nvSpPr>
            <p:spPr>
              <a:xfrm>
                <a:off x="84729" y="658585"/>
                <a:ext cx="1441302" cy="152820"/>
              </a:xfrm>
              <a:prstGeom prst="roundRect">
                <a:avLst>
                  <a:gd name="adj" fmla="val 44158"/>
                </a:avLst>
              </a:prstGeom>
              <a:solidFill>
                <a:srgbClr val="164F8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grpSp>
        <p:grpSp>
          <p:nvGrpSpPr>
            <p:cNvPr id="1485" name="Group 1485"/>
            <p:cNvGrpSpPr/>
            <p:nvPr/>
          </p:nvGrpSpPr>
          <p:grpSpPr>
            <a:xfrm>
              <a:off x="228027" y="1145419"/>
              <a:ext cx="1765634" cy="907071"/>
              <a:chOff x="0" y="0"/>
              <a:chExt cx="1765632" cy="907070"/>
            </a:xfrm>
          </p:grpSpPr>
          <p:sp>
            <p:nvSpPr>
              <p:cNvPr id="1480" name="Shape 1480"/>
              <p:cNvSpPr/>
              <p:nvPr/>
            </p:nvSpPr>
            <p:spPr>
              <a:xfrm>
                <a:off x="0" y="0"/>
                <a:ext cx="1765633" cy="907071"/>
              </a:xfrm>
              <a:prstGeom prst="rect">
                <a:avLst/>
              </a:prstGeom>
              <a:solidFill>
                <a:srgbClr val="FFFFFF"/>
              </a:solidFill>
              <a:ln w="63500" cap="flat">
                <a:solidFill>
                  <a:srgbClr val="5F327C"/>
                </a:solidFill>
                <a:prstDash val="solid"/>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81" name="Shape 1481"/>
              <p:cNvSpPr/>
              <p:nvPr/>
            </p:nvSpPr>
            <p:spPr>
              <a:xfrm>
                <a:off x="131530" y="249893"/>
                <a:ext cx="1089686" cy="129678"/>
              </a:xfrm>
              <a:prstGeom prst="roundRect">
                <a:avLst>
                  <a:gd name="adj" fmla="val 50000"/>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82" name="Shape 1482"/>
              <p:cNvSpPr/>
              <p:nvPr/>
            </p:nvSpPr>
            <p:spPr>
              <a:xfrm>
                <a:off x="121212" y="92871"/>
                <a:ext cx="1523209" cy="129678"/>
              </a:xfrm>
              <a:prstGeom prst="roundRect">
                <a:avLst>
                  <a:gd name="adj" fmla="val 50000"/>
                </a:avLst>
              </a:prstGeom>
              <a:solidFill>
                <a:srgbClr val="00882B"/>
              </a:solidFill>
              <a:ln w="12700" cap="flat">
                <a:noFill/>
                <a:miter lim="400000"/>
              </a:ln>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83" name="Shape 1483"/>
              <p:cNvSpPr/>
              <p:nvPr/>
            </p:nvSpPr>
            <p:spPr>
              <a:xfrm>
                <a:off x="131530" y="406915"/>
                <a:ext cx="1089686" cy="152821"/>
              </a:xfrm>
              <a:prstGeom prst="roundRect">
                <a:avLst>
                  <a:gd name="adj" fmla="val 44158"/>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484" name="Shape 1484"/>
              <p:cNvSpPr/>
              <p:nvPr/>
            </p:nvSpPr>
            <p:spPr>
              <a:xfrm>
                <a:off x="84729" y="658585"/>
                <a:ext cx="1441302" cy="152820"/>
              </a:xfrm>
              <a:prstGeom prst="roundRect">
                <a:avLst>
                  <a:gd name="adj" fmla="val 44158"/>
                </a:avLst>
              </a:prstGeom>
              <a:solidFill>
                <a:srgbClr val="164F8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grpSp>
      </p:grpSp>
      <p:grpSp>
        <p:nvGrpSpPr>
          <p:cNvPr id="1512" name="Group 1512"/>
          <p:cNvGrpSpPr/>
          <p:nvPr/>
        </p:nvGrpSpPr>
        <p:grpSpPr>
          <a:xfrm>
            <a:off x="1827478" y="5736135"/>
            <a:ext cx="9013196" cy="2960364"/>
            <a:chOff x="0" y="0"/>
            <a:chExt cx="9013195" cy="2960363"/>
          </a:xfrm>
        </p:grpSpPr>
        <p:sp>
          <p:nvSpPr>
            <p:cNvPr id="1487" name="Shape 1487"/>
            <p:cNvSpPr/>
            <p:nvPr/>
          </p:nvSpPr>
          <p:spPr>
            <a:xfrm>
              <a:off x="0" y="149774"/>
              <a:ext cx="9013196" cy="281059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88" name="Shape 1488"/>
            <p:cNvSpPr/>
            <p:nvPr/>
          </p:nvSpPr>
          <p:spPr>
            <a:xfrm>
              <a:off x="214708" y="2206622"/>
              <a:ext cx="1835267" cy="480363"/>
            </a:xfrm>
            <a:prstGeom prst="rect">
              <a:avLst/>
            </a:prstGeom>
            <a:noFill/>
            <a:ln w="50800" cap="flat">
              <a:solidFill>
                <a:srgbClr val="5F327C"/>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5F327C"/>
                  </a:solidFill>
                  <a:latin typeface="Helvetica Light"/>
                  <a:ea typeface="Helvetica Light"/>
                  <a:cs typeface="Helvetica Light"/>
                  <a:sym typeface="Helvetica Light"/>
                </a:defRPr>
              </a:lvl1pPr>
            </a:lstStyle>
            <a:p>
              <a:pPr/>
              <a:r>
                <a:t>消费者</a:t>
              </a:r>
            </a:p>
          </p:txBody>
        </p:sp>
        <p:sp>
          <p:nvSpPr>
            <p:cNvPr id="1489" name="Shape 1489"/>
            <p:cNvSpPr/>
            <p:nvPr/>
          </p:nvSpPr>
          <p:spPr>
            <a:xfrm>
              <a:off x="2187806" y="1602454"/>
              <a:ext cx="1557320" cy="1"/>
            </a:xfrm>
            <a:prstGeom prst="line">
              <a:avLst/>
            </a:prstGeom>
            <a:noFill/>
            <a:ln w="63500" cap="flat">
              <a:solidFill>
                <a:srgbClr val="5F327C"/>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1490" name="Shape 1490"/>
            <p:cNvSpPr/>
            <p:nvPr/>
          </p:nvSpPr>
          <p:spPr>
            <a:xfrm>
              <a:off x="5403031" y="1618991"/>
              <a:ext cx="1557321" cy="1"/>
            </a:xfrm>
            <a:prstGeom prst="line">
              <a:avLst/>
            </a:prstGeom>
            <a:noFill/>
            <a:ln w="63500" cap="flat">
              <a:solidFill>
                <a:srgbClr val="5F327C"/>
              </a:solidFill>
              <a:prstDash val="solid"/>
              <a:miter lim="400000"/>
              <a:headEnd type="arrow" w="med" len="med"/>
              <a:tailEnd type="arrow" w="med" len="med"/>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1491" name="Shape 1491"/>
            <p:cNvSpPr/>
            <p:nvPr/>
          </p:nvSpPr>
          <p:spPr>
            <a:xfrm>
              <a:off x="6945707" y="2244722"/>
              <a:ext cx="1944673" cy="480363"/>
            </a:xfrm>
            <a:prstGeom prst="rect">
              <a:avLst/>
            </a:prstGeom>
            <a:noFill/>
            <a:ln w="50800" cap="flat">
              <a:solidFill>
                <a:srgbClr val="5F327C"/>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a:solidFill>
                    <a:srgbClr val="5F327C"/>
                  </a:solidFill>
                  <a:latin typeface="Helvetica Light"/>
                  <a:ea typeface="Helvetica Light"/>
                  <a:cs typeface="Helvetica Light"/>
                  <a:sym typeface="Helvetica Light"/>
                </a:defRPr>
              </a:lvl1pPr>
            </a:lstStyle>
            <a:p>
              <a:pPr/>
              <a:r>
                <a:t>提供者</a:t>
              </a:r>
            </a:p>
          </p:txBody>
        </p:sp>
        <p:grpSp>
          <p:nvGrpSpPr>
            <p:cNvPr id="1497" name="Group 1497"/>
            <p:cNvGrpSpPr/>
            <p:nvPr/>
          </p:nvGrpSpPr>
          <p:grpSpPr>
            <a:xfrm>
              <a:off x="3660959" y="0"/>
              <a:ext cx="1886067" cy="2823357"/>
              <a:chOff x="0" y="0"/>
              <a:chExt cx="1886066" cy="2823356"/>
            </a:xfrm>
          </p:grpSpPr>
          <p:sp>
            <p:nvSpPr>
              <p:cNvPr id="1492" name="Shape 1492"/>
              <p:cNvSpPr/>
              <p:nvPr/>
            </p:nvSpPr>
            <p:spPr>
              <a:xfrm>
                <a:off x="287901" y="268671"/>
                <a:ext cx="1338660" cy="255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22" y="0"/>
                    </a:moveTo>
                    <a:lnTo>
                      <a:pt x="4969" y="2772"/>
                    </a:lnTo>
                    <a:lnTo>
                      <a:pt x="1870" y="2772"/>
                    </a:lnTo>
                    <a:cubicBezTo>
                      <a:pt x="839" y="2772"/>
                      <a:pt x="0" y="3211"/>
                      <a:pt x="0" y="3752"/>
                    </a:cubicBezTo>
                    <a:lnTo>
                      <a:pt x="0" y="20620"/>
                    </a:lnTo>
                    <a:cubicBezTo>
                      <a:pt x="0" y="21160"/>
                      <a:pt x="839" y="21600"/>
                      <a:pt x="1870" y="21600"/>
                    </a:cubicBezTo>
                    <a:lnTo>
                      <a:pt x="19730" y="21600"/>
                    </a:lnTo>
                    <a:cubicBezTo>
                      <a:pt x="20761" y="21600"/>
                      <a:pt x="21600" y="21160"/>
                      <a:pt x="21600" y="20620"/>
                    </a:cubicBezTo>
                    <a:lnTo>
                      <a:pt x="21600" y="3752"/>
                    </a:lnTo>
                    <a:cubicBezTo>
                      <a:pt x="21600" y="3211"/>
                      <a:pt x="20761" y="2772"/>
                      <a:pt x="19730" y="2772"/>
                    </a:cubicBezTo>
                    <a:lnTo>
                      <a:pt x="9881" y="2772"/>
                    </a:lnTo>
                    <a:lnTo>
                      <a:pt x="7422" y="0"/>
                    </a:lnTo>
                    <a:close/>
                  </a:path>
                </a:pathLst>
              </a:custGeom>
              <a:noFill/>
              <a:ln w="50800" cap="flat">
                <a:solidFill>
                  <a:srgbClr val="5F327C"/>
                </a:solidFill>
                <a:prstDash val="solid"/>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493" name="Shape 1493"/>
              <p:cNvSpPr/>
              <p:nvPr/>
            </p:nvSpPr>
            <p:spPr>
              <a:xfrm>
                <a:off x="0" y="0"/>
                <a:ext cx="1886067" cy="6505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584200">
                  <a:defRPr b="1" sz="3200">
                    <a:solidFill>
                      <a:srgbClr val="5F327C"/>
                    </a:solidFill>
                    <a:latin typeface="+mn-lt"/>
                    <a:ea typeface="+mn-ea"/>
                    <a:cs typeface="+mn-cs"/>
                    <a:sym typeface="Helvetica"/>
                  </a:defRPr>
                </a:pPr>
                <a:r>
                  <a:t>       </a:t>
                </a:r>
                <a:r>
                  <a:rPr sz="2000"/>
                  <a:t>契约(v0)</a:t>
                </a:r>
              </a:p>
            </p:txBody>
          </p:sp>
          <p:sp>
            <p:nvSpPr>
              <p:cNvPr id="1494" name="Shape 1494"/>
              <p:cNvSpPr/>
              <p:nvPr/>
            </p:nvSpPr>
            <p:spPr>
              <a:xfrm>
                <a:off x="371533" y="705660"/>
                <a:ext cx="1143001" cy="498953"/>
              </a:xfrm>
              <a:prstGeom prst="rect">
                <a:avLst/>
              </a:prstGeom>
              <a:noFill/>
              <a:ln w="38100" cap="flat">
                <a:solidFill>
                  <a:srgbClr val="5F327C"/>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5F327C"/>
                    </a:solidFill>
                    <a:latin typeface="+mn-lt"/>
                    <a:ea typeface="+mn-ea"/>
                    <a:cs typeface="+mn-cs"/>
                    <a:sym typeface="Helvetica"/>
                  </a:defRPr>
                </a:lvl1pPr>
              </a:lstStyle>
              <a:p>
                <a:pPr/>
                <a:r>
                  <a:t>请求</a:t>
                </a:r>
              </a:p>
            </p:txBody>
          </p:sp>
          <p:sp>
            <p:nvSpPr>
              <p:cNvPr id="1495" name="Shape 1495"/>
              <p:cNvSpPr/>
              <p:nvPr/>
            </p:nvSpPr>
            <p:spPr>
              <a:xfrm>
                <a:off x="371533" y="1278762"/>
                <a:ext cx="1143001" cy="498953"/>
              </a:xfrm>
              <a:prstGeom prst="rect">
                <a:avLst/>
              </a:prstGeom>
              <a:noFill/>
              <a:ln w="38100" cap="flat">
                <a:solidFill>
                  <a:srgbClr val="5F327C"/>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5F327C"/>
                    </a:solidFill>
                    <a:latin typeface="+mn-lt"/>
                    <a:ea typeface="+mn-ea"/>
                    <a:cs typeface="+mn-cs"/>
                    <a:sym typeface="Helvetica"/>
                  </a:defRPr>
                </a:lvl1pPr>
              </a:lstStyle>
              <a:p>
                <a:pPr/>
                <a:r>
                  <a:t>响应</a:t>
                </a:r>
              </a:p>
            </p:txBody>
          </p:sp>
          <p:sp>
            <p:nvSpPr>
              <p:cNvPr id="1496" name="Shape 1496"/>
              <p:cNvSpPr/>
              <p:nvPr/>
            </p:nvSpPr>
            <p:spPr>
              <a:xfrm>
                <a:off x="385675" y="1847557"/>
                <a:ext cx="1143001" cy="852518"/>
              </a:xfrm>
              <a:prstGeom prst="rect">
                <a:avLst/>
              </a:prstGeom>
              <a:noFill/>
              <a:ln w="38100" cap="flat">
                <a:solidFill>
                  <a:srgbClr val="5F327C"/>
                </a:solidFill>
                <a:prstDash val="sysDot"/>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584200">
                  <a:defRPr b="1" sz="2000">
                    <a:solidFill>
                      <a:srgbClr val="5F327C"/>
                    </a:solidFill>
                    <a:latin typeface="+mn-lt"/>
                    <a:ea typeface="+mn-ea"/>
                    <a:cs typeface="+mn-cs"/>
                    <a:sym typeface="Helvetica"/>
                  </a:defRPr>
                </a:pPr>
                <a:r>
                  <a:t>交互</a:t>
                </a:r>
              </a:p>
              <a:p>
                <a:pPr algn="ctr" defTabSz="584200">
                  <a:defRPr b="1" sz="2000">
                    <a:solidFill>
                      <a:srgbClr val="5F327C"/>
                    </a:solidFill>
                    <a:latin typeface="+mn-lt"/>
                    <a:ea typeface="+mn-ea"/>
                    <a:cs typeface="+mn-cs"/>
                    <a:sym typeface="Helvetica"/>
                  </a:defRPr>
                </a:pPr>
                <a:r>
                  <a:t>元数据</a:t>
                </a:r>
              </a:p>
            </p:txBody>
          </p:sp>
        </p:grpSp>
        <p:pic>
          <p:nvPicPr>
            <p:cNvPr id="1498" name="pasted-image.png"/>
            <p:cNvPicPr>
              <a:picLocks noChangeAspect="1"/>
            </p:cNvPicPr>
            <p:nvPr/>
          </p:nvPicPr>
          <p:blipFill>
            <a:blip r:embed="rId2">
              <a:extLst/>
            </a:blip>
            <a:stretch>
              <a:fillRect/>
            </a:stretch>
          </p:blipFill>
          <p:spPr>
            <a:xfrm>
              <a:off x="6025545" y="993032"/>
              <a:ext cx="531163" cy="531163"/>
            </a:xfrm>
            <a:prstGeom prst="rect">
              <a:avLst/>
            </a:prstGeom>
            <a:ln w="12700" cap="flat">
              <a:noFill/>
              <a:miter lim="400000"/>
            </a:ln>
            <a:effectLst/>
          </p:spPr>
        </p:pic>
        <p:sp>
          <p:nvSpPr>
            <p:cNvPr id="1499" name="Shape 1499"/>
            <p:cNvSpPr/>
            <p:nvPr/>
          </p:nvSpPr>
          <p:spPr>
            <a:xfrm>
              <a:off x="7104583" y="434460"/>
              <a:ext cx="1626922"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sz="3200">
                  <a:solidFill>
                    <a:srgbClr val="5F327C"/>
                  </a:solidFill>
                  <a:latin typeface="Helvetica Light"/>
                  <a:ea typeface="Helvetica Light"/>
                  <a:cs typeface="Helvetica Light"/>
                  <a:sym typeface="Helvetica Light"/>
                </a:defRPr>
              </a:lvl1pPr>
            </a:lstStyle>
            <a:p>
              <a:pPr/>
              <a:r>
                <a:t>接口(v1)</a:t>
              </a:r>
            </a:p>
          </p:txBody>
        </p:sp>
        <p:grpSp>
          <p:nvGrpSpPr>
            <p:cNvPr id="1505" name="Group 1505"/>
            <p:cNvGrpSpPr/>
            <p:nvPr/>
          </p:nvGrpSpPr>
          <p:grpSpPr>
            <a:xfrm>
              <a:off x="7035227" y="1165456"/>
              <a:ext cx="1765634" cy="907071"/>
              <a:chOff x="0" y="0"/>
              <a:chExt cx="1765632" cy="907070"/>
            </a:xfrm>
          </p:grpSpPr>
          <p:sp>
            <p:nvSpPr>
              <p:cNvPr id="1500" name="Shape 1500"/>
              <p:cNvSpPr/>
              <p:nvPr/>
            </p:nvSpPr>
            <p:spPr>
              <a:xfrm>
                <a:off x="0" y="0"/>
                <a:ext cx="1765633" cy="907071"/>
              </a:xfrm>
              <a:prstGeom prst="rect">
                <a:avLst/>
              </a:prstGeom>
              <a:solidFill>
                <a:srgbClr val="FFFFFF"/>
              </a:solidFill>
              <a:ln w="63500" cap="flat">
                <a:solidFill>
                  <a:srgbClr val="5F327C"/>
                </a:solidFill>
                <a:prstDash val="solid"/>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01" name="Shape 1501"/>
              <p:cNvSpPr/>
              <p:nvPr/>
            </p:nvSpPr>
            <p:spPr>
              <a:xfrm>
                <a:off x="131530" y="249893"/>
                <a:ext cx="1089686" cy="129678"/>
              </a:xfrm>
              <a:prstGeom prst="roundRect">
                <a:avLst>
                  <a:gd name="adj" fmla="val 50000"/>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502" name="Shape 1502"/>
              <p:cNvSpPr/>
              <p:nvPr/>
            </p:nvSpPr>
            <p:spPr>
              <a:xfrm>
                <a:off x="121212" y="92871"/>
                <a:ext cx="1523209" cy="129678"/>
              </a:xfrm>
              <a:prstGeom prst="roundRect">
                <a:avLst>
                  <a:gd name="adj" fmla="val 50000"/>
                </a:avLst>
              </a:prstGeom>
              <a:solidFill>
                <a:srgbClr val="00882B"/>
              </a:solidFill>
              <a:ln w="12700" cap="flat">
                <a:noFill/>
                <a:miter lim="400000"/>
              </a:ln>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503" name="Shape 1503"/>
              <p:cNvSpPr/>
              <p:nvPr/>
            </p:nvSpPr>
            <p:spPr>
              <a:xfrm>
                <a:off x="131530" y="406915"/>
                <a:ext cx="1089686" cy="152821"/>
              </a:xfrm>
              <a:prstGeom prst="roundRect">
                <a:avLst>
                  <a:gd name="adj" fmla="val 44158"/>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504" name="Shape 1504"/>
              <p:cNvSpPr/>
              <p:nvPr/>
            </p:nvSpPr>
            <p:spPr>
              <a:xfrm>
                <a:off x="84729" y="658585"/>
                <a:ext cx="1441302" cy="152820"/>
              </a:xfrm>
              <a:prstGeom prst="roundRect">
                <a:avLst>
                  <a:gd name="adj" fmla="val 44158"/>
                </a:avLst>
              </a:prstGeom>
              <a:solidFill>
                <a:srgbClr val="164F8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grpSp>
        <p:grpSp>
          <p:nvGrpSpPr>
            <p:cNvPr id="1511" name="Group 1511"/>
            <p:cNvGrpSpPr/>
            <p:nvPr/>
          </p:nvGrpSpPr>
          <p:grpSpPr>
            <a:xfrm>
              <a:off x="253427" y="1145419"/>
              <a:ext cx="1765634" cy="907071"/>
              <a:chOff x="0" y="0"/>
              <a:chExt cx="1765632" cy="907070"/>
            </a:xfrm>
          </p:grpSpPr>
          <p:sp>
            <p:nvSpPr>
              <p:cNvPr id="1506" name="Shape 1506"/>
              <p:cNvSpPr/>
              <p:nvPr/>
            </p:nvSpPr>
            <p:spPr>
              <a:xfrm>
                <a:off x="0" y="0"/>
                <a:ext cx="1765633" cy="907071"/>
              </a:xfrm>
              <a:prstGeom prst="rect">
                <a:avLst/>
              </a:prstGeom>
              <a:solidFill>
                <a:srgbClr val="FFFFFF"/>
              </a:solidFill>
              <a:ln w="63500" cap="flat">
                <a:solidFill>
                  <a:srgbClr val="5F327C"/>
                </a:solidFill>
                <a:prstDash val="solid"/>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507" name="Shape 1507"/>
              <p:cNvSpPr/>
              <p:nvPr/>
            </p:nvSpPr>
            <p:spPr>
              <a:xfrm>
                <a:off x="131530" y="249893"/>
                <a:ext cx="1089686" cy="129678"/>
              </a:xfrm>
              <a:prstGeom prst="roundRect">
                <a:avLst>
                  <a:gd name="adj" fmla="val 50000"/>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508" name="Shape 1508"/>
              <p:cNvSpPr/>
              <p:nvPr/>
            </p:nvSpPr>
            <p:spPr>
              <a:xfrm>
                <a:off x="121212" y="92871"/>
                <a:ext cx="1523209" cy="129678"/>
              </a:xfrm>
              <a:prstGeom prst="roundRect">
                <a:avLst>
                  <a:gd name="adj" fmla="val 50000"/>
                </a:avLst>
              </a:prstGeom>
              <a:solidFill>
                <a:srgbClr val="00882B"/>
              </a:solidFill>
              <a:ln w="12700" cap="flat">
                <a:noFill/>
                <a:miter lim="400000"/>
              </a:ln>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509" name="Shape 1509"/>
              <p:cNvSpPr/>
              <p:nvPr/>
            </p:nvSpPr>
            <p:spPr>
              <a:xfrm>
                <a:off x="131530" y="406915"/>
                <a:ext cx="1089686" cy="152821"/>
              </a:xfrm>
              <a:prstGeom prst="roundRect">
                <a:avLst>
                  <a:gd name="adj" fmla="val 44158"/>
                </a:avLst>
              </a:prstGeom>
              <a:solidFill>
                <a:srgbClr val="924607"/>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sp>
            <p:nvSpPr>
              <p:cNvPr id="1510" name="Shape 1510"/>
              <p:cNvSpPr/>
              <p:nvPr/>
            </p:nvSpPr>
            <p:spPr>
              <a:xfrm>
                <a:off x="84729" y="658585"/>
                <a:ext cx="1441302" cy="152820"/>
              </a:xfrm>
              <a:prstGeom prst="roundRect">
                <a:avLst>
                  <a:gd name="adj" fmla="val 44158"/>
                </a:avLst>
              </a:prstGeom>
              <a:solidFill>
                <a:srgbClr val="164F8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b="1">
                    <a:solidFill>
                      <a:srgbClr val="FFFFFF"/>
                    </a:solidFill>
                    <a:latin typeface="+mn-lt"/>
                    <a:ea typeface="+mn-ea"/>
                    <a:cs typeface="+mn-cs"/>
                    <a:sym typeface="Helvetica"/>
                  </a:defRPr>
                </a:pPr>
              </a:p>
            </p:txBody>
          </p:sp>
        </p:grpSp>
      </p:grpSp>
      <p:grpSp>
        <p:nvGrpSpPr>
          <p:cNvPr id="1517" name="Group 1517"/>
          <p:cNvGrpSpPr/>
          <p:nvPr/>
        </p:nvGrpSpPr>
        <p:grpSpPr>
          <a:xfrm>
            <a:off x="9125557" y="4860377"/>
            <a:ext cx="2418695" cy="644589"/>
            <a:chOff x="0" y="0"/>
            <a:chExt cx="2418693" cy="644588"/>
          </a:xfrm>
        </p:grpSpPr>
        <p:sp>
          <p:nvSpPr>
            <p:cNvPr id="1513" name="Shape 1513"/>
            <p:cNvSpPr/>
            <p:nvPr/>
          </p:nvSpPr>
          <p:spPr>
            <a:xfrm flipH="1">
              <a:off x="-1" y="9271"/>
              <a:ext cx="2" cy="635318"/>
            </a:xfrm>
            <a:prstGeom prst="line">
              <a:avLst/>
            </a:prstGeom>
            <a:noFill/>
            <a:ln w="63500" cap="flat">
              <a:solidFill>
                <a:srgbClr val="5F327C"/>
              </a:solidFill>
              <a:prstDash val="solid"/>
              <a:miter lim="400000"/>
              <a:tailEnd type="arrow" w="med" len="med"/>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1514" name="Shape 1514"/>
            <p:cNvSpPr/>
            <p:nvPr/>
          </p:nvSpPr>
          <p:spPr>
            <a:xfrm>
              <a:off x="780393" y="-1"/>
              <a:ext cx="1638301" cy="483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000">
                  <a:solidFill>
                    <a:srgbClr val="5F327C"/>
                  </a:solidFill>
                  <a:latin typeface="+mn-lt"/>
                  <a:ea typeface="+mn-ea"/>
                  <a:cs typeface="+mn-cs"/>
                  <a:sym typeface="Helvetica"/>
                </a:defRPr>
              </a:lvl1pPr>
            </a:lstStyle>
            <a:p>
              <a:pPr/>
              <a:r>
                <a:t>接口破坏</a:t>
              </a:r>
            </a:p>
          </p:txBody>
        </p:sp>
        <p:sp>
          <p:nvSpPr>
            <p:cNvPr id="1515" name="Shape 1515"/>
            <p:cNvSpPr/>
            <p:nvPr/>
          </p:nvSpPr>
          <p:spPr>
            <a:xfrm flipH="1">
              <a:off x="314169" y="9271"/>
              <a:ext cx="1" cy="635318"/>
            </a:xfrm>
            <a:prstGeom prst="line">
              <a:avLst/>
            </a:prstGeom>
            <a:noFill/>
            <a:ln w="63500" cap="flat">
              <a:solidFill>
                <a:srgbClr val="5F327C"/>
              </a:solidFill>
              <a:prstDash val="solid"/>
              <a:miter lim="400000"/>
              <a:tailEnd type="arrow" w="med" len="med"/>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1516" name="Shape 1516"/>
            <p:cNvSpPr/>
            <p:nvPr/>
          </p:nvSpPr>
          <p:spPr>
            <a:xfrm flipH="1">
              <a:off x="607088" y="9271"/>
              <a:ext cx="1" cy="635318"/>
            </a:xfrm>
            <a:prstGeom prst="line">
              <a:avLst/>
            </a:prstGeom>
            <a:noFill/>
            <a:ln w="63500" cap="flat">
              <a:solidFill>
                <a:srgbClr val="5F327C"/>
              </a:solidFill>
              <a:prstDash val="solid"/>
              <a:miter lim="400000"/>
              <a:tailEnd type="arrow" w="med" len="med"/>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7" grpId="1"/>
      <p:bldP build="whole" bldLvl="1" animBg="1" rev="0" advAuto="0" spid="1512" grpId="2"/>
    </p:bldLst>
  </p:timing>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9" name="Shape 1519"/>
          <p:cNvSpPr/>
          <p:nvPr>
            <p:ph type="title"/>
          </p:nvPr>
        </p:nvSpPr>
        <p:spPr>
          <a:xfrm>
            <a:off x="380999" y="234949"/>
            <a:ext cx="12242801" cy="984251"/>
          </a:xfrm>
          <a:prstGeom prst="rect">
            <a:avLst/>
          </a:prstGeom>
        </p:spPr>
        <p:txBody>
          <a:bodyPr/>
          <a:lstStyle>
            <a:lvl1pPr>
              <a:defRPr b="0" spc="-280" sz="7000"/>
            </a:lvl1pPr>
          </a:lstStyle>
          <a:p>
            <a:pPr/>
            <a:r>
              <a:t>消费者驱动的契约测试</a:t>
            </a:r>
          </a:p>
        </p:txBody>
      </p:sp>
      <p:sp>
        <p:nvSpPr>
          <p:cNvPr id="1520" name="Shape 152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21" name="pasted-image.png"/>
          <p:cNvPicPr>
            <a:picLocks noChangeAspect="1"/>
          </p:cNvPicPr>
          <p:nvPr/>
        </p:nvPicPr>
        <p:blipFill>
          <a:blip r:embed="rId2">
            <a:extLst/>
          </a:blip>
          <a:stretch>
            <a:fillRect/>
          </a:stretch>
        </p:blipFill>
        <p:spPr>
          <a:xfrm>
            <a:off x="3235924" y="1397747"/>
            <a:ext cx="6532952" cy="3606734"/>
          </a:xfrm>
          <a:prstGeom prst="rect">
            <a:avLst/>
          </a:prstGeom>
          <a:ln w="12700">
            <a:miter lim="400000"/>
          </a:ln>
        </p:spPr>
      </p:pic>
      <p:grpSp>
        <p:nvGrpSpPr>
          <p:cNvPr id="1524" name="Group 1524"/>
          <p:cNvGrpSpPr/>
          <p:nvPr/>
        </p:nvGrpSpPr>
        <p:grpSpPr>
          <a:xfrm>
            <a:off x="0" y="5202078"/>
            <a:ext cx="13004800" cy="4495053"/>
            <a:chOff x="0" y="0"/>
            <a:chExt cx="13004799" cy="4495051"/>
          </a:xfrm>
        </p:grpSpPr>
        <p:pic>
          <p:nvPicPr>
            <p:cNvPr id="1522" name="pasted-image.png"/>
            <p:cNvPicPr>
              <a:picLocks noChangeAspect="1"/>
            </p:cNvPicPr>
            <p:nvPr/>
          </p:nvPicPr>
          <p:blipFill>
            <a:blip r:embed="rId3">
              <a:extLst/>
            </a:blip>
            <a:stretch>
              <a:fillRect/>
            </a:stretch>
          </p:blipFill>
          <p:spPr>
            <a:xfrm>
              <a:off x="2669980" y="0"/>
              <a:ext cx="7664839" cy="4495052"/>
            </a:xfrm>
            <a:prstGeom prst="rect">
              <a:avLst/>
            </a:prstGeom>
            <a:ln w="12700" cap="flat">
              <a:noFill/>
              <a:miter lim="400000"/>
            </a:ln>
            <a:effectLst/>
          </p:spPr>
        </p:pic>
        <p:sp>
          <p:nvSpPr>
            <p:cNvPr id="1523" name="Shape 1523"/>
            <p:cNvSpPr/>
            <p:nvPr/>
          </p:nvSpPr>
          <p:spPr>
            <a:xfrm>
              <a:off x="0" y="12700"/>
              <a:ext cx="13004800" cy="0"/>
            </a:xfrm>
            <a:prstGeom prst="line">
              <a:avLst/>
            </a:prstGeom>
            <a:noFill/>
            <a:ln w="254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4" grpId="1"/>
    </p:bldLst>
  </p:timing>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6" name="Shape 1526"/>
          <p:cNvSpPr/>
          <p:nvPr>
            <p:ph type="title"/>
          </p:nvPr>
        </p:nvSpPr>
        <p:spPr>
          <a:xfrm>
            <a:off x="380999" y="234949"/>
            <a:ext cx="12242801" cy="984251"/>
          </a:xfrm>
          <a:prstGeom prst="rect">
            <a:avLst/>
          </a:prstGeom>
        </p:spPr>
        <p:txBody>
          <a:bodyPr/>
          <a:lstStyle>
            <a:lvl1pPr defTabSz="543305">
              <a:defRPr b="0" spc="-260" sz="6510"/>
            </a:lvl1pPr>
          </a:lstStyle>
          <a:p>
            <a:pPr/>
            <a:r>
              <a:t>Pact</a:t>
            </a:r>
          </a:p>
        </p:txBody>
      </p:sp>
      <p:sp>
        <p:nvSpPr>
          <p:cNvPr id="1527" name="Shape 152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8" name="Shape 1528"/>
          <p:cNvSpPr/>
          <p:nvPr/>
        </p:nvSpPr>
        <p:spPr>
          <a:xfrm>
            <a:off x="538531" y="1736022"/>
            <a:ext cx="6682263" cy="3166364"/>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171449" indent="-171449" defTabSz="584200">
              <a:lnSpc>
                <a:spcPct val="120000"/>
              </a:lnSpc>
              <a:spcBef>
                <a:spcPts val="1200"/>
              </a:spcBef>
              <a:buClr>
                <a:srgbClr val="00B56E"/>
              </a:buClr>
              <a:buSzPct val="100000"/>
              <a:buFont typeface="Lucida Grande"/>
              <a:buChar char="■"/>
              <a:defRPr sz="3600"/>
            </a:pPr>
            <a:r>
              <a:t>单元测试(定义请求和预期响应)</a:t>
            </a:r>
          </a:p>
          <a:p>
            <a:pPr marL="171449" indent="-171449" defTabSz="584200">
              <a:lnSpc>
                <a:spcPct val="120000"/>
              </a:lnSpc>
              <a:spcBef>
                <a:spcPts val="1200"/>
              </a:spcBef>
              <a:buClr>
                <a:srgbClr val="00B56E"/>
              </a:buClr>
              <a:buSzPct val="100000"/>
              <a:buFont typeface="Lucida Grande"/>
              <a:buChar char="■"/>
              <a:defRPr sz="3600"/>
            </a:pPr>
            <a:r>
              <a:t>Pact MockService(自动)</a:t>
            </a:r>
          </a:p>
          <a:p>
            <a:pPr marL="171449" indent="-171449" defTabSz="584200">
              <a:lnSpc>
                <a:spcPct val="120000"/>
              </a:lnSpc>
              <a:spcBef>
                <a:spcPts val="1200"/>
              </a:spcBef>
              <a:buClr>
                <a:srgbClr val="00B56E"/>
              </a:buClr>
              <a:buSzPct val="100000"/>
              <a:buFont typeface="Lucida Grande"/>
              <a:buChar char="■"/>
              <a:defRPr sz="3600"/>
            </a:pPr>
            <a:r>
              <a:t>生成契约文件(自动)</a:t>
            </a:r>
          </a:p>
          <a:p>
            <a:pPr marL="171449" indent="-171449" defTabSz="584200">
              <a:lnSpc>
                <a:spcPct val="120000"/>
              </a:lnSpc>
              <a:spcBef>
                <a:spcPts val="1200"/>
              </a:spcBef>
              <a:buClr>
                <a:srgbClr val="00B56E"/>
              </a:buClr>
              <a:buSzPct val="100000"/>
              <a:buFont typeface="Lucida Grande"/>
              <a:buChar char="■"/>
              <a:defRPr sz="3600"/>
            </a:pPr>
            <a:r>
              <a:t> 反馈周期长</a:t>
            </a:r>
          </a:p>
        </p:txBody>
      </p:sp>
      <p:sp>
        <p:nvSpPr>
          <p:cNvPr id="1529" name="Shape 1529"/>
          <p:cNvSpPr/>
          <p:nvPr/>
        </p:nvSpPr>
        <p:spPr>
          <a:xfrm>
            <a:off x="637854" y="5855840"/>
            <a:ext cx="6758836" cy="2103934"/>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171449" indent="-171449" defTabSz="584200">
              <a:lnSpc>
                <a:spcPct val="120000"/>
              </a:lnSpc>
              <a:spcBef>
                <a:spcPts val="1200"/>
              </a:spcBef>
              <a:buClr>
                <a:srgbClr val="00B56E"/>
              </a:buClr>
              <a:buSzPct val="100000"/>
              <a:buFont typeface="Lucida Grande"/>
              <a:buChar char="■"/>
              <a:defRPr sz="3600"/>
            </a:pPr>
            <a:r>
              <a:t>启动提供者服务</a:t>
            </a:r>
          </a:p>
          <a:p>
            <a:pPr marL="171449" indent="-171449" defTabSz="584200">
              <a:lnSpc>
                <a:spcPct val="120000"/>
              </a:lnSpc>
              <a:spcBef>
                <a:spcPts val="1200"/>
              </a:spcBef>
              <a:buClr>
                <a:srgbClr val="00B56E"/>
              </a:buClr>
              <a:buSzPct val="100000"/>
              <a:buFont typeface="Lucida Grande"/>
              <a:buChar char="■"/>
              <a:defRPr sz="3600"/>
            </a:pPr>
            <a:r>
              <a:t>重放契约文件中的请求(自动)</a:t>
            </a:r>
          </a:p>
          <a:p>
            <a:pPr marL="171449" indent="-171449" defTabSz="584200">
              <a:lnSpc>
                <a:spcPct val="120000"/>
              </a:lnSpc>
              <a:spcBef>
                <a:spcPts val="1200"/>
              </a:spcBef>
              <a:buClr>
                <a:srgbClr val="00B56E"/>
              </a:buClr>
              <a:buSzPct val="100000"/>
              <a:buFont typeface="Lucida Grande"/>
              <a:buChar char="■"/>
              <a:defRPr sz="3600"/>
            </a:pPr>
            <a:r>
              <a:t>验证响应是否满足预期（自动）</a:t>
            </a:r>
          </a:p>
        </p:txBody>
      </p:sp>
      <p:pic>
        <p:nvPicPr>
          <p:cNvPr id="1530" name="pasted-image.png"/>
          <p:cNvPicPr>
            <a:picLocks noChangeAspect="1"/>
          </p:cNvPicPr>
          <p:nvPr/>
        </p:nvPicPr>
        <p:blipFill>
          <a:blip r:embed="rId2">
            <a:extLst/>
          </a:blip>
          <a:stretch>
            <a:fillRect/>
          </a:stretch>
        </p:blipFill>
        <p:spPr>
          <a:xfrm>
            <a:off x="7413081" y="2084201"/>
            <a:ext cx="5346867" cy="6290048"/>
          </a:xfrm>
          <a:prstGeom prst="rect">
            <a:avLst/>
          </a:prstGeom>
          <a:ln w="12700">
            <a:miter lim="400000"/>
          </a:ln>
        </p:spPr>
      </p:pic>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2" name="Shape 1532"/>
          <p:cNvSpPr/>
          <p:nvPr>
            <p:ph type="title"/>
          </p:nvPr>
        </p:nvSpPr>
        <p:spPr>
          <a:xfrm>
            <a:off x="380999" y="234949"/>
            <a:ext cx="12242801" cy="984251"/>
          </a:xfrm>
          <a:prstGeom prst="rect">
            <a:avLst/>
          </a:prstGeom>
        </p:spPr>
        <p:txBody>
          <a:bodyPr/>
          <a:lstStyle>
            <a:lvl1pPr defTabSz="543305">
              <a:defRPr b="0" spc="-260" sz="6510"/>
            </a:lvl1pPr>
          </a:lstStyle>
          <a:p>
            <a:pPr/>
            <a:r>
              <a:t>Pact</a:t>
            </a:r>
          </a:p>
        </p:txBody>
      </p:sp>
      <p:sp>
        <p:nvSpPr>
          <p:cNvPr id="1533" name="Shape 153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34" name="pasted-image.png"/>
          <p:cNvPicPr>
            <a:picLocks noChangeAspect="1"/>
          </p:cNvPicPr>
          <p:nvPr/>
        </p:nvPicPr>
        <p:blipFill>
          <a:blip r:embed="rId2">
            <a:extLst/>
          </a:blip>
          <a:stretch>
            <a:fillRect/>
          </a:stretch>
        </p:blipFill>
        <p:spPr>
          <a:xfrm>
            <a:off x="3920062" y="1603569"/>
            <a:ext cx="5612548" cy="3974034"/>
          </a:xfrm>
          <a:prstGeom prst="rect">
            <a:avLst/>
          </a:prstGeom>
          <a:ln w="12700">
            <a:miter lim="400000"/>
          </a:ln>
        </p:spPr>
      </p:pic>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6" name="Shape 15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43" name="Group 1543"/>
          <p:cNvGrpSpPr/>
          <p:nvPr/>
        </p:nvGrpSpPr>
        <p:grpSpPr>
          <a:xfrm>
            <a:off x="2890562" y="2049926"/>
            <a:ext cx="6279595" cy="5653748"/>
            <a:chOff x="-304800" y="0"/>
            <a:chExt cx="6279594" cy="5653747"/>
          </a:xfrm>
        </p:grpSpPr>
        <p:sp>
          <p:nvSpPr>
            <p:cNvPr id="1537" name="Shape 1537"/>
            <p:cNvSpPr/>
            <p:nvPr/>
          </p:nvSpPr>
          <p:spPr>
            <a:xfrm>
              <a:off x="644071" y="830171"/>
              <a:ext cx="4411098" cy="4263978"/>
            </a:xfrm>
            <a:prstGeom prst="ellipse">
              <a:avLst/>
            </a:prstGeom>
            <a:solidFill>
              <a:srgbClr val="FFFFFF"/>
            </a:solidFill>
            <a:ln w="50800" cap="flat">
              <a:solidFill>
                <a:schemeClr val="accent1"/>
              </a:solidFill>
              <a:custDash>
                <a:ds d="200000" sp="200000"/>
              </a:custDash>
              <a:miter lim="400000"/>
            </a:ln>
            <a:effectLst/>
          </p:spPr>
          <p:txBody>
            <a:bodyPr wrap="square" lIns="65023" tIns="65023" rIns="65023" bIns="65023" numCol="1" anchor="ctr">
              <a:noAutofit/>
            </a:bodyPr>
            <a:lstStyle/>
            <a:p>
              <a:pPr/>
            </a:p>
          </p:txBody>
        </p:sp>
        <p:sp>
          <p:nvSpPr>
            <p:cNvPr id="1538" name="Shape 1538"/>
            <p:cNvSpPr/>
            <p:nvPr/>
          </p:nvSpPr>
          <p:spPr>
            <a:xfrm>
              <a:off x="4069794" y="1452105"/>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测试</a:t>
              </a:r>
            </a:p>
          </p:txBody>
        </p:sp>
        <p:sp>
          <p:nvSpPr>
            <p:cNvPr id="1539" name="Shape 1539"/>
            <p:cNvSpPr/>
            <p:nvPr/>
          </p:nvSpPr>
          <p:spPr>
            <a:xfrm>
              <a:off x="3409314" y="3748747"/>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部署</a:t>
              </a:r>
            </a:p>
          </p:txBody>
        </p:sp>
        <p:sp>
          <p:nvSpPr>
            <p:cNvPr id="1540" name="Shape 1540"/>
            <p:cNvSpPr/>
            <p:nvPr/>
          </p:nvSpPr>
          <p:spPr>
            <a:xfrm>
              <a:off x="-304800" y="1452105"/>
              <a:ext cx="1905000"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运维</a:t>
              </a:r>
            </a:p>
          </p:txBody>
        </p:sp>
        <p:sp>
          <p:nvSpPr>
            <p:cNvPr id="1541" name="Shape 1541"/>
            <p:cNvSpPr/>
            <p:nvPr/>
          </p:nvSpPr>
          <p:spPr>
            <a:xfrm>
              <a:off x="679300" y="3721221"/>
              <a:ext cx="1905001" cy="1905001"/>
            </a:xfrm>
            <a:prstGeom prst="ellipse">
              <a:avLst/>
            </a:prstGeom>
            <a:solidFill>
              <a:srgbClr val="DDDDDD"/>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发布</a:t>
              </a:r>
            </a:p>
          </p:txBody>
        </p:sp>
        <p:sp>
          <p:nvSpPr>
            <p:cNvPr id="1542" name="Shape 1542"/>
            <p:cNvSpPr/>
            <p:nvPr/>
          </p:nvSpPr>
          <p:spPr>
            <a:xfrm>
              <a:off x="1897119" y="0"/>
              <a:ext cx="1905001" cy="1905000"/>
            </a:xfrm>
            <a:prstGeom prst="ellipse">
              <a:avLst/>
            </a:prstGeom>
            <a:solidFill>
              <a:srgbClr val="DDDDDD"/>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000">
                  <a:solidFill>
                    <a:srgbClr val="FFFFFF"/>
                  </a:solidFill>
                </a:defRPr>
              </a:lvl1pPr>
            </a:lstStyle>
            <a:p>
              <a:pPr/>
              <a:r>
                <a:t>开发</a:t>
              </a:r>
            </a:p>
          </p:txBody>
        </p:sp>
      </p:grpSp>
      <p:sp>
        <p:nvSpPr>
          <p:cNvPr id="1544" name="Shape 1544"/>
          <p:cNvSpPr/>
          <p:nvPr/>
        </p:nvSpPr>
        <p:spPr>
          <a:xfrm>
            <a:off x="6604676" y="5798673"/>
            <a:ext cx="1905001" cy="1905001"/>
          </a:xfrm>
          <a:prstGeom prst="ellipse">
            <a:avLst/>
          </a:prstGeom>
          <a:solidFill>
            <a:schemeClr val="accent5">
              <a:satOff val="-6843"/>
              <a:lumOff val="-10705"/>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5000">
                <a:solidFill>
                  <a:srgbClr val="FFFFFF"/>
                </a:solidFill>
              </a:defRPr>
            </a:lvl1pPr>
          </a:lstStyle>
          <a:p>
            <a:pPr/>
            <a:r>
              <a:t>部署</a:t>
            </a:r>
          </a:p>
        </p:txBody>
      </p:sp>
      <p:sp>
        <p:nvSpPr>
          <p:cNvPr id="1545" name="Shape 1545"/>
          <p:cNvSpPr/>
          <p:nvPr/>
        </p:nvSpPr>
        <p:spPr>
          <a:xfrm>
            <a:off x="3874663" y="5771147"/>
            <a:ext cx="1905001" cy="1905001"/>
          </a:xfrm>
          <a:prstGeom prst="ellipse">
            <a:avLst/>
          </a:prstGeom>
          <a:solidFill>
            <a:srgbClr val="DDDDDD"/>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5000">
                <a:solidFill>
                  <a:srgbClr val="FFFFFF"/>
                </a:solidFill>
              </a:defRPr>
            </a:lvl1pPr>
          </a:lstStyle>
          <a:p>
            <a:pPr/>
            <a:r>
              <a:t>发布</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